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6"/>
  </p:notesMasterIdLst>
  <p:sldIdLst>
    <p:sldId id="257" r:id="rId6"/>
    <p:sldId id="287" r:id="rId7"/>
    <p:sldId id="259" r:id="rId8"/>
    <p:sldId id="260" r:id="rId9"/>
    <p:sldId id="304" r:id="rId10"/>
    <p:sldId id="295" r:id="rId11"/>
    <p:sldId id="296" r:id="rId12"/>
    <p:sldId id="297" r:id="rId13"/>
    <p:sldId id="298" r:id="rId14"/>
    <p:sldId id="303" r:id="rId15"/>
    <p:sldId id="300" r:id="rId16"/>
    <p:sldId id="301" r:id="rId17"/>
    <p:sldId id="302" r:id="rId18"/>
    <p:sldId id="263" r:id="rId19"/>
    <p:sldId id="291" r:id="rId20"/>
    <p:sldId id="265" r:id="rId21"/>
    <p:sldId id="267" r:id="rId22"/>
    <p:sldId id="268" r:id="rId23"/>
    <p:sldId id="288" r:id="rId24"/>
    <p:sldId id="292" r:id="rId25"/>
    <p:sldId id="270" r:id="rId26"/>
    <p:sldId id="271" r:id="rId27"/>
    <p:sldId id="272" r:id="rId28"/>
    <p:sldId id="279" r:id="rId29"/>
    <p:sldId id="280" r:id="rId30"/>
    <p:sldId id="277" r:id="rId31"/>
    <p:sldId id="278" r:id="rId32"/>
    <p:sldId id="281" r:id="rId33"/>
    <p:sldId id="282" r:id="rId34"/>
    <p:sldId id="293" r:id="rId35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03005-3A69-4958-9648-933CBB4A5F96}" v="47" dt="2026-02-06T08:53:05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heed A. Al Sheikh" userId="cb38afbd-7d08-484b-bba2-c98007a7ee62" providerId="ADAL" clId="{F4708987-8E2B-4892-93E3-65451A8088B2}"/>
    <pc:docChg chg="undo redo custSel addSld delSld modSld sldOrd">
      <pc:chgData name="Rasheed A. Al Sheikh" userId="cb38afbd-7d08-484b-bba2-c98007a7ee62" providerId="ADAL" clId="{F4708987-8E2B-4892-93E3-65451A8088B2}" dt="2026-02-06T14:29:02.328" v="327" actId="20577"/>
      <pc:docMkLst>
        <pc:docMk/>
      </pc:docMkLst>
      <pc:sldChg chg="addSp modSp del mod modShow">
        <pc:chgData name="Rasheed A. Al Sheikh" userId="cb38afbd-7d08-484b-bba2-c98007a7ee62" providerId="ADAL" clId="{F4708987-8E2B-4892-93E3-65451A8088B2}" dt="2026-02-06T07:38:51.430" v="206" actId="2696"/>
        <pc:sldMkLst>
          <pc:docMk/>
          <pc:sldMk cId="0" sldId="262"/>
        </pc:sldMkLst>
        <pc:picChg chg="add mod ord">
          <ac:chgData name="Rasheed A. Al Sheikh" userId="cb38afbd-7d08-484b-bba2-c98007a7ee62" providerId="ADAL" clId="{F4708987-8E2B-4892-93E3-65451A8088B2}" dt="2026-02-06T07:25:02.241" v="90" actId="166"/>
          <ac:picMkLst>
            <pc:docMk/>
            <pc:sldMk cId="0" sldId="262"/>
            <ac:picMk id="22" creationId="{849F8211-DB3E-36B7-3D44-8882A76CC6C8}"/>
          </ac:picMkLst>
        </pc:picChg>
      </pc:sldChg>
      <pc:sldChg chg="modSp mod">
        <pc:chgData name="Rasheed A. Al Sheikh" userId="cb38afbd-7d08-484b-bba2-c98007a7ee62" providerId="ADAL" clId="{F4708987-8E2B-4892-93E3-65451A8088B2}" dt="2026-02-06T14:29:02.328" v="327" actId="20577"/>
        <pc:sldMkLst>
          <pc:docMk/>
          <pc:sldMk cId="0" sldId="287"/>
        </pc:sldMkLst>
        <pc:spChg chg="mod">
          <ac:chgData name="Rasheed A. Al Sheikh" userId="cb38afbd-7d08-484b-bba2-c98007a7ee62" providerId="ADAL" clId="{F4708987-8E2B-4892-93E3-65451A8088B2}" dt="2026-02-06T14:29:02.328" v="327" actId="20577"/>
          <ac:spMkLst>
            <pc:docMk/>
            <pc:sldMk cId="0" sldId="287"/>
            <ac:spMk id="43" creationId="{00000000-0000-0000-0000-000000000000}"/>
          </ac:spMkLst>
        </pc:spChg>
      </pc:sldChg>
      <pc:sldChg chg="addSp modSp mod">
        <pc:chgData name="Rasheed A. Al Sheikh" userId="cb38afbd-7d08-484b-bba2-c98007a7ee62" providerId="ADAL" clId="{F4708987-8E2B-4892-93E3-65451A8088B2}" dt="2026-02-06T08:06:20.788" v="313" actId="2710"/>
        <pc:sldMkLst>
          <pc:docMk/>
          <pc:sldMk cId="2124317334" sldId="288"/>
        </pc:sldMkLst>
        <pc:spChg chg="add mod">
          <ac:chgData name="Rasheed A. Al Sheikh" userId="cb38afbd-7d08-484b-bba2-c98007a7ee62" providerId="ADAL" clId="{F4708987-8E2B-4892-93E3-65451A8088B2}" dt="2026-02-06T08:04:19.497" v="282" actId="20577"/>
          <ac:spMkLst>
            <pc:docMk/>
            <pc:sldMk cId="2124317334" sldId="288"/>
            <ac:spMk id="27" creationId="{F70DA01A-FE4D-2661-29DE-893AE49513F2}"/>
          </ac:spMkLst>
        </pc:spChg>
        <pc:spChg chg="add mod">
          <ac:chgData name="Rasheed A. Al Sheikh" userId="cb38afbd-7d08-484b-bba2-c98007a7ee62" providerId="ADAL" clId="{F4708987-8E2B-4892-93E3-65451A8088B2}" dt="2026-02-06T08:06:20.788" v="313" actId="2710"/>
          <ac:spMkLst>
            <pc:docMk/>
            <pc:sldMk cId="2124317334" sldId="288"/>
            <ac:spMk id="28" creationId="{6E3FF937-7235-7429-FEF0-61125AA2D8F1}"/>
          </ac:spMkLst>
        </pc:spChg>
      </pc:sldChg>
      <pc:sldChg chg="addSp delSp modSp mod">
        <pc:chgData name="Rasheed A. Al Sheikh" userId="cb38afbd-7d08-484b-bba2-c98007a7ee62" providerId="ADAL" clId="{F4708987-8E2B-4892-93E3-65451A8088B2}" dt="2026-02-06T14:28:24.661" v="325" actId="1076"/>
        <pc:sldMkLst>
          <pc:docMk/>
          <pc:sldMk cId="3884767818" sldId="292"/>
        </pc:sldMkLst>
        <pc:spChg chg="add mod">
          <ac:chgData name="Rasheed A. Al Sheikh" userId="cb38afbd-7d08-484b-bba2-c98007a7ee62" providerId="ADAL" clId="{F4708987-8E2B-4892-93E3-65451A8088B2}" dt="2026-02-06T08:05:15.875" v="287"/>
          <ac:spMkLst>
            <pc:docMk/>
            <pc:sldMk cId="3884767818" sldId="292"/>
            <ac:spMk id="3" creationId="{62F4F84E-6486-552C-F91E-D22D3FA8B527}"/>
          </ac:spMkLst>
        </pc:spChg>
        <pc:spChg chg="add mod">
          <ac:chgData name="Rasheed A. Al Sheikh" userId="cb38afbd-7d08-484b-bba2-c98007a7ee62" providerId="ADAL" clId="{F4708987-8E2B-4892-93E3-65451A8088B2}" dt="2026-02-06T08:05:15.875" v="287"/>
          <ac:spMkLst>
            <pc:docMk/>
            <pc:sldMk cId="3884767818" sldId="292"/>
            <ac:spMk id="4" creationId="{58665282-A639-A3D3-8689-C94D59D1A2B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16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1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8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9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6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7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8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41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49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52" creationId="{00000000-0000-0000-0000-000000000000}"/>
          </ac:spMkLst>
        </pc:spChg>
        <pc:grpChg chg="mod">
          <ac:chgData name="Rasheed A. Al Sheikh" userId="cb38afbd-7d08-484b-bba2-c98007a7ee62" providerId="ADAL" clId="{F4708987-8E2B-4892-93E3-65451A8088B2}" dt="2026-02-06T14:28:21.045" v="321" actId="1076"/>
          <ac:grpSpMkLst>
            <pc:docMk/>
            <pc:sldMk cId="3884767818" sldId="292"/>
            <ac:grpSpMk id="8" creationId="{B57DFFBD-9B63-4FAF-6B46-96EC904A1E7A}"/>
          </ac:grpSpMkLst>
        </pc:grpChg>
        <pc:picChg chg="add del mod">
          <ac:chgData name="Rasheed A. Al Sheikh" userId="cb38afbd-7d08-484b-bba2-c98007a7ee62" providerId="ADAL" clId="{F4708987-8E2B-4892-93E3-65451A8088B2}" dt="2026-02-06T14:28:22.190" v="322" actId="1076"/>
          <ac:picMkLst>
            <pc:docMk/>
            <pc:sldMk cId="3884767818" sldId="292"/>
            <ac:picMk id="2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3.530" v="323" actId="1076"/>
          <ac:picMkLst>
            <pc:docMk/>
            <pc:sldMk cId="3884767818" sldId="292"/>
            <ac:picMk id="79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3.815" v="324" actId="1076"/>
          <ac:picMkLst>
            <pc:docMk/>
            <pc:sldMk cId="3884767818" sldId="292"/>
            <ac:picMk id="110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4.661" v="325" actId="1076"/>
          <ac:picMkLst>
            <pc:docMk/>
            <pc:sldMk cId="3884767818" sldId="292"/>
            <ac:picMk id="111" creationId="{00000000-0000-0000-0000-000000000000}"/>
          </ac:picMkLst>
        </pc:picChg>
      </pc:sldChg>
      <pc:sldChg chg="modSp mod">
        <pc:chgData name="Rasheed A. Al Sheikh" userId="cb38afbd-7d08-484b-bba2-c98007a7ee62" providerId="ADAL" clId="{F4708987-8E2B-4892-93E3-65451A8088B2}" dt="2026-02-06T07:35:03.823" v="205" actId="14100"/>
        <pc:sldMkLst>
          <pc:docMk/>
          <pc:sldMk cId="2476842530" sldId="296"/>
        </pc:sldMkLst>
        <pc:spChg chg="mod">
          <ac:chgData name="Rasheed A. Al Sheikh" userId="cb38afbd-7d08-484b-bba2-c98007a7ee62" providerId="ADAL" clId="{F4708987-8E2B-4892-93E3-65451A8088B2}" dt="2026-02-06T07:35:03.823" v="205" actId="14100"/>
          <ac:spMkLst>
            <pc:docMk/>
            <pc:sldMk cId="2476842530" sldId="296"/>
            <ac:spMk id="7" creationId="{00000000-0000-0000-0000-000000000000}"/>
          </ac:spMkLst>
        </pc:spChg>
      </pc:sldChg>
      <pc:sldChg chg="modSp mod">
        <pc:chgData name="Rasheed A. Al Sheikh" userId="cb38afbd-7d08-484b-bba2-c98007a7ee62" providerId="ADAL" clId="{F4708987-8E2B-4892-93E3-65451A8088B2}" dt="2026-02-06T07:34:54.050" v="203" actId="21"/>
        <pc:sldMkLst>
          <pc:docMk/>
          <pc:sldMk cId="188766023" sldId="297"/>
        </pc:sldMkLst>
        <pc:spChg chg="mod">
          <ac:chgData name="Rasheed A. Al Sheikh" userId="cb38afbd-7d08-484b-bba2-c98007a7ee62" providerId="ADAL" clId="{F4708987-8E2B-4892-93E3-65451A8088B2}" dt="2026-02-06T07:34:50.562" v="202" actId="21"/>
          <ac:spMkLst>
            <pc:docMk/>
            <pc:sldMk cId="188766023" sldId="297"/>
            <ac:spMk id="12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4:54.050" v="203" actId="21"/>
          <ac:spMkLst>
            <pc:docMk/>
            <pc:sldMk cId="188766023" sldId="297"/>
            <ac:spMk id="13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3:42.331" v="176"/>
          <ac:spMkLst>
            <pc:docMk/>
            <pc:sldMk cId="188766023" sldId="297"/>
            <ac:spMk id="14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3:27.442" v="173"/>
          <ac:spMkLst>
            <pc:docMk/>
            <pc:sldMk cId="188766023" sldId="297"/>
            <ac:spMk id="15" creationId="{00000000-0000-0000-0000-000000000000}"/>
          </ac:spMkLst>
        </pc:spChg>
        <pc:picChg chg="mod">
          <ac:chgData name="Rasheed A. Al Sheikh" userId="cb38afbd-7d08-484b-bba2-c98007a7ee62" providerId="ADAL" clId="{F4708987-8E2B-4892-93E3-65451A8088B2}" dt="2026-02-06T07:34:10.154" v="178" actId="1076"/>
          <ac:picMkLst>
            <pc:docMk/>
            <pc:sldMk cId="188766023" sldId="297"/>
            <ac:picMk id="2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07:34:34.691" v="201" actId="1037"/>
          <ac:picMkLst>
            <pc:docMk/>
            <pc:sldMk cId="188766023" sldId="297"/>
            <ac:picMk id="3" creationId="{00000000-0000-0000-0000-000000000000}"/>
          </ac:picMkLst>
        </pc:picChg>
      </pc:sldChg>
      <pc:sldChg chg="ord">
        <pc:chgData name="Rasheed A. Al Sheikh" userId="cb38afbd-7d08-484b-bba2-c98007a7ee62" providerId="ADAL" clId="{F4708987-8E2B-4892-93E3-65451A8088B2}" dt="2026-02-06T07:31:15.411" v="167"/>
        <pc:sldMkLst>
          <pc:docMk/>
          <pc:sldMk cId="810245716" sldId="300"/>
        </pc:sldMkLst>
      </pc:sldChg>
      <pc:sldChg chg="ord">
        <pc:chgData name="Rasheed A. Al Sheikh" userId="cb38afbd-7d08-484b-bba2-c98007a7ee62" providerId="ADAL" clId="{F4708987-8E2B-4892-93E3-65451A8088B2}" dt="2026-02-06T07:31:18.747" v="169"/>
        <pc:sldMkLst>
          <pc:docMk/>
          <pc:sldMk cId="3322720547" sldId="302"/>
        </pc:sldMkLst>
      </pc:sldChg>
      <pc:sldChg chg="addSp delSp modSp add mod">
        <pc:chgData name="Rasheed A. Al Sheikh" userId="cb38afbd-7d08-484b-bba2-c98007a7ee62" providerId="ADAL" clId="{F4708987-8E2B-4892-93E3-65451A8088B2}" dt="2026-02-06T07:29:45.272" v="165" actId="1035"/>
        <pc:sldMkLst>
          <pc:docMk/>
          <pc:sldMk cId="125102317" sldId="304"/>
        </pc:sldMkLst>
        <pc:spChg chg="mod">
          <ac:chgData name="Rasheed A. Al Sheikh" userId="cb38afbd-7d08-484b-bba2-c98007a7ee62" providerId="ADAL" clId="{F4708987-8E2B-4892-93E3-65451A8088B2}" dt="2026-02-06T07:23:13.610" v="31" actId="14100"/>
          <ac:spMkLst>
            <pc:docMk/>
            <pc:sldMk cId="125102317" sldId="304"/>
            <ac:spMk id="9" creationId="{DB9EFF18-825E-C502-08F7-5CA883A2A30A}"/>
          </ac:spMkLst>
        </pc:spChg>
        <pc:spChg chg="mod">
          <ac:chgData name="Rasheed A. Al Sheikh" userId="cb38afbd-7d08-484b-bba2-c98007a7ee62" providerId="ADAL" clId="{F4708987-8E2B-4892-93E3-65451A8088B2}" dt="2026-02-06T07:24:14.129" v="43" actId="14100"/>
          <ac:spMkLst>
            <pc:docMk/>
            <pc:sldMk cId="125102317" sldId="304"/>
            <ac:spMk id="10" creationId="{12B10F38-CABD-8B29-FA04-3B1A19049235}"/>
          </ac:spMkLst>
        </pc:spChg>
        <pc:spChg chg="mod">
          <ac:chgData name="Rasheed A. Al Sheikh" userId="cb38afbd-7d08-484b-bba2-c98007a7ee62" providerId="ADAL" clId="{F4708987-8E2B-4892-93E3-65451A8088B2}" dt="2026-02-06T07:23:05.438" v="28" actId="21"/>
          <ac:spMkLst>
            <pc:docMk/>
            <pc:sldMk cId="125102317" sldId="304"/>
            <ac:spMk id="11" creationId="{1F79DC87-19A8-5D24-3C04-D96F4FCE0632}"/>
          </ac:spMkLst>
        </pc:spChg>
        <pc:spChg chg="mod">
          <ac:chgData name="Rasheed A. Al Sheikh" userId="cb38afbd-7d08-484b-bba2-c98007a7ee62" providerId="ADAL" clId="{F4708987-8E2B-4892-93E3-65451A8088B2}" dt="2026-02-06T07:23:50.807" v="42" actId="1038"/>
          <ac:spMkLst>
            <pc:docMk/>
            <pc:sldMk cId="125102317" sldId="304"/>
            <ac:spMk id="17" creationId="{6BE51C87-CD7F-ACAC-B2E2-7B57AE65A2A7}"/>
          </ac:spMkLst>
        </pc:spChg>
        <pc:spChg chg="mod">
          <ac:chgData name="Rasheed A. Al Sheikh" userId="cb38afbd-7d08-484b-bba2-c98007a7ee62" providerId="ADAL" clId="{F4708987-8E2B-4892-93E3-65451A8088B2}" dt="2026-02-06T07:25:14.612" v="94" actId="1037"/>
          <ac:spMkLst>
            <pc:docMk/>
            <pc:sldMk cId="125102317" sldId="304"/>
            <ac:spMk id="18" creationId="{E9C47843-E828-BD60-B038-712328667FA0}"/>
          </ac:spMkLst>
        </pc:spChg>
        <pc:spChg chg="mod">
          <ac:chgData name="Rasheed A. Al Sheikh" userId="cb38afbd-7d08-484b-bba2-c98007a7ee62" providerId="ADAL" clId="{F4708987-8E2B-4892-93E3-65451A8088B2}" dt="2026-02-06T07:23:27.071" v="38" actId="21"/>
          <ac:spMkLst>
            <pc:docMk/>
            <pc:sldMk cId="125102317" sldId="304"/>
            <ac:spMk id="19" creationId="{B5490172-2D2D-450E-E3C8-B8BDD7EDDD82}"/>
          </ac:spMkLst>
        </pc:spChg>
        <pc:grpChg chg="del mod ord">
          <ac:chgData name="Rasheed A. Al Sheikh" userId="cb38afbd-7d08-484b-bba2-c98007a7ee62" providerId="ADAL" clId="{F4708987-8E2B-4892-93E3-65451A8088B2}" dt="2026-02-06T07:29:26.179" v="154" actId="478"/>
          <ac:grpSpMkLst>
            <pc:docMk/>
            <pc:sldMk cId="125102317" sldId="304"/>
            <ac:grpSpMk id="22" creationId="{714CFFFD-2C6C-5C73-E282-1F33F865F84E}"/>
          </ac:grpSpMkLst>
        </pc:grpChg>
        <pc:grpChg chg="mod">
          <ac:chgData name="Rasheed A. Al Sheikh" userId="cb38afbd-7d08-484b-bba2-c98007a7ee62" providerId="ADAL" clId="{F4708987-8E2B-4892-93E3-65451A8088B2}" dt="2026-02-06T07:29:39.634" v="164" actId="1035"/>
          <ac:grpSpMkLst>
            <pc:docMk/>
            <pc:sldMk cId="125102317" sldId="304"/>
            <ac:grpSpMk id="88" creationId="{000A89E0-D4CF-E7EB-D8CA-03624AD5EBF9}"/>
          </ac:grpSpMkLst>
        </pc:grpChg>
        <pc:grpChg chg="add del mod ord">
          <ac:chgData name="Rasheed A. Al Sheikh" userId="cb38afbd-7d08-484b-bba2-c98007a7ee62" providerId="ADAL" clId="{F4708987-8E2B-4892-93E3-65451A8088B2}" dt="2026-02-06T07:28:50.442" v="148" actId="478"/>
          <ac:grpSpMkLst>
            <pc:docMk/>
            <pc:sldMk cId="125102317" sldId="304"/>
            <ac:grpSpMk id="100" creationId="{F6201AAC-CF65-10FD-69B5-7EF198B33E6B}"/>
          </ac:grpSpMkLst>
        </pc:grpChg>
        <pc:grpChg chg="add del mod ord">
          <ac:chgData name="Rasheed A. Al Sheikh" userId="cb38afbd-7d08-484b-bba2-c98007a7ee62" providerId="ADAL" clId="{F4708987-8E2B-4892-93E3-65451A8088B2}" dt="2026-02-06T07:27:38.778" v="121" actId="478"/>
          <ac:grpSpMkLst>
            <pc:docMk/>
            <pc:sldMk cId="125102317" sldId="304"/>
            <ac:grpSpMk id="101" creationId="{DC9C5A3F-4E03-1029-5E9A-58A5709C2EBC}"/>
          </ac:grpSpMkLst>
        </pc:grpChg>
        <pc:grpChg chg="add mod">
          <ac:chgData name="Rasheed A. Al Sheikh" userId="cb38afbd-7d08-484b-bba2-c98007a7ee62" providerId="ADAL" clId="{F4708987-8E2B-4892-93E3-65451A8088B2}" dt="2026-02-06T07:28:51.331" v="149" actId="1035"/>
          <ac:grpSpMkLst>
            <pc:docMk/>
            <pc:sldMk cId="125102317" sldId="304"/>
            <ac:grpSpMk id="102" creationId="{577AA4D5-947A-E1EB-886B-E31D2733E93B}"/>
          </ac:grpSpMkLst>
        </pc:grpChg>
        <pc:grpChg chg="mod">
          <ac:chgData name="Rasheed A. Al Sheikh" userId="cb38afbd-7d08-484b-bba2-c98007a7ee62" providerId="ADAL" clId="{F4708987-8E2B-4892-93E3-65451A8088B2}" dt="2026-02-06T07:29:45.272" v="165" actId="1035"/>
          <ac:grpSpMkLst>
            <pc:docMk/>
            <pc:sldMk cId="125102317" sldId="304"/>
            <ac:grpSpMk id="107" creationId="{90810EE8-B57A-FB71-0894-77AED8C10CA8}"/>
          </ac:grpSpMkLst>
        </pc:grp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2" creationId="{38700BD0-E4F5-3298-2394-03E6AA0DEA84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3" creationId="{A9E934C7-167F-D5EB-BF0C-DD18075687DA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4" creationId="{D0D00F5C-8244-AB12-18A6-218BA7593ECB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6" creationId="{8B1AEA69-85DC-95AB-ACC5-9A762BA248A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7" creationId="{1C4123B4-AEE9-B870-5498-43A5FE552511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8" creationId="{026233A7-3D2B-F065-717E-43124BBC19BA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9" creationId="{7B4318A3-5433-5D5A-415E-20CB61A1C718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0" creationId="{DE58009E-4A57-A0A5-9CDA-F778CC53876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1" creationId="{47ADBF3B-A78E-4A97-A22B-6E8B7726F51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3" creationId="{8AE2B0CB-3286-6E5B-385E-FE0C3520F327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4" creationId="{3260759C-2C6E-995E-AC49-4DAAAD906119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5" creationId="{6603CBAD-6252-FB6C-895F-DF7ABEB39A8F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6" creationId="{4FA85D9E-9CEC-23F7-8B54-06FAEDFB2922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7" creationId="{70751D94-B472-6C33-4D4B-8BC5A8F124EE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78" creationId="{CAC2A4E0-C867-8F91-4E5F-F0BDD757A14E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79" creationId="{6EEE04CC-0016-3E30-41BB-60968D69BC98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0" creationId="{F675D3A9-2ED0-B8CE-5C1E-587268CB74F0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1" creationId="{B07B32ED-E26D-C0B8-8DC5-F3E5C610B59F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2" creationId="{5F8AF3C3-6631-14E4-920B-366FBF549EBD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3" creationId="{4EBBA6B5-11C8-3069-3201-9020EB7D2243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4" creationId="{11AA1000-3029-6A26-ADF0-036F6E7F3AF6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5" creationId="{5B7BA3A0-4E5F-C538-7938-28B1526C6644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6" creationId="{E34CE75E-AD70-C1FB-5A06-43503F701D17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7" creationId="{F8A3EEDF-ADBA-B658-E52A-5588AEF6F297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89" creationId="{4BE4D812-979B-6525-8232-5FA4168D8519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0" creationId="{C8085AF1-8A16-311C-42DE-192A2812D808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1" creationId="{BC419819-66CB-3FEC-D82A-40B4ADF7A55C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2" creationId="{66DCA261-BE8C-9AB8-D1A5-CB378376E37A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3" creationId="{5B609EE3-C87C-AE12-62F5-FCE9E9B2D249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4" creationId="{45539091-E4EB-C8D7-7F05-58213089EC5F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5" creationId="{E4DC5DA6-8D4E-6B04-DA0F-D87AD905165F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6" creationId="{F1847653-EC4E-3414-158D-0EE8D652BD33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7" creationId="{FA157A6D-A3E0-3C4A-E303-5FC7F8BA9458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8" creationId="{69F1EADF-23A3-5EDF-3F22-C77F42026938}"/>
          </ac:picMkLst>
        </pc:picChg>
        <pc:picChg chg="add mod">
          <ac:chgData name="Rasheed A. Al Sheikh" userId="cb38afbd-7d08-484b-bba2-c98007a7ee62" providerId="ADAL" clId="{F4708987-8E2B-4892-93E3-65451A8088B2}" dt="2026-02-06T07:25:58.618" v="100" actId="1076"/>
          <ac:picMkLst>
            <pc:docMk/>
            <pc:sldMk cId="125102317" sldId="304"/>
            <ac:picMk id="99" creationId="{9957921C-061D-9B0E-DA02-85D5438687D3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3" creationId="{CF1A74CB-1647-2382-2CE5-0BE7469A1518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4" creationId="{D0D4F69F-C45B-EF9C-EFF7-C548D416DF5A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5" creationId="{51B008A4-800B-3024-BFA0-609CA2E673FE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6" creationId="{131D2002-0A98-3DE1-1195-3CE9CAF2BC3C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0" creationId="{D19267B5-772E-2440-E51A-98A8DE324557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1" creationId="{6AC361C8-0C9B-4BEF-99AF-7E798975671A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2" creationId="{D8FB5723-9972-6AD4-1D37-CB6FAEC72709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3" creationId="{8221399E-2C55-A8D9-E4CB-98397ED59694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4" creationId="{A8E00046-EA98-2A8A-63B5-2076A3CAB628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5" creationId="{9E7DB665-B8F8-4A89-9933-899CAB760416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6" creationId="{39DDFE28-BC86-F78F-647C-852077B221AA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7" creationId="{1E6DD2BC-A759-4011-1EEE-A02976EF79C7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8" creationId="{8817492A-5FE2-5169-DD90-C35BF46AEDDB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9" creationId="{71F4AB28-028E-0B8E-8C25-A9EA3D0A9700}"/>
          </ac:picMkLst>
        </pc:picChg>
      </pc:sldChg>
    </pc:docChg>
  </pc:docChgLst>
  <pc:docChgLst>
    <pc:chgData name="Riwa Kabbani" userId="ee651d40-b9cd-4cc6-b666-90e5ac0d3824" providerId="ADAL" clId="{2B4892CD-2A78-42D6-975B-D5FE37BE2FC8}"/>
    <pc:docChg chg="modSld">
      <pc:chgData name="Riwa Kabbani" userId="ee651d40-b9cd-4cc6-b666-90e5ac0d3824" providerId="ADAL" clId="{2B4892CD-2A78-42D6-975B-D5FE37BE2FC8}" dt="2026-02-07T05:38:50.428" v="264" actId="14100"/>
      <pc:docMkLst>
        <pc:docMk/>
      </pc:docMkLst>
      <pc:sldChg chg="modSp mod">
        <pc:chgData name="Riwa Kabbani" userId="ee651d40-b9cd-4cc6-b666-90e5ac0d3824" providerId="ADAL" clId="{2B4892CD-2A78-42D6-975B-D5FE37BE2FC8}" dt="2026-02-07T05:38:50.428" v="264" actId="14100"/>
        <pc:sldMkLst>
          <pc:docMk/>
          <pc:sldMk cId="2124317334" sldId="288"/>
        </pc:sldMkLst>
        <pc:spChg chg="mod">
          <ac:chgData name="Riwa Kabbani" userId="ee651d40-b9cd-4cc6-b666-90e5ac0d3824" providerId="ADAL" clId="{2B4892CD-2A78-42D6-975B-D5FE37BE2FC8}" dt="2026-02-07T05:37:48.103" v="258" actId="2711"/>
          <ac:spMkLst>
            <pc:docMk/>
            <pc:sldMk cId="2124317334" sldId="288"/>
            <ac:spMk id="27" creationId="{F70DA01A-FE4D-2661-29DE-893AE49513F2}"/>
          </ac:spMkLst>
        </pc:spChg>
        <pc:spChg chg="mod">
          <ac:chgData name="Riwa Kabbani" userId="ee651d40-b9cd-4cc6-b666-90e5ac0d3824" providerId="ADAL" clId="{2B4892CD-2A78-42D6-975B-D5FE37BE2FC8}" dt="2026-02-07T05:38:50.428" v="264" actId="14100"/>
          <ac:spMkLst>
            <pc:docMk/>
            <pc:sldMk cId="2124317334" sldId="288"/>
            <ac:spMk id="28" creationId="{6E3FF937-7235-7429-FEF0-61125AA2D8F1}"/>
          </ac:spMkLst>
        </pc:spChg>
      </pc:sldChg>
      <pc:sldChg chg="modSp mod">
        <pc:chgData name="Riwa Kabbani" userId="ee651d40-b9cd-4cc6-b666-90e5ac0d3824" providerId="ADAL" clId="{2B4892CD-2A78-42D6-975B-D5FE37BE2FC8}" dt="2026-02-02T12:37:37.538" v="257" actId="1037"/>
        <pc:sldMkLst>
          <pc:docMk/>
          <pc:sldMk cId="3322720547" sldId="302"/>
        </pc:sldMkLst>
        <pc:spChg chg="mod">
          <ac:chgData name="Riwa Kabbani" userId="ee651d40-b9cd-4cc6-b666-90e5ac0d3824" providerId="ADAL" clId="{2B4892CD-2A78-42D6-975B-D5FE37BE2FC8}" dt="2026-02-02T12:37:37.538" v="257" actId="1037"/>
          <ac:spMkLst>
            <pc:docMk/>
            <pc:sldMk cId="3322720547" sldId="302"/>
            <ac:spMk id="6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0:52.698" v="243" actId="1037"/>
          <ac:spMkLst>
            <pc:docMk/>
            <pc:sldMk cId="3322720547" sldId="302"/>
            <ac:spMk id="8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3:18.055" v="248" actId="14100"/>
          <ac:spMkLst>
            <pc:docMk/>
            <pc:sldMk cId="3322720547" sldId="302"/>
            <ac:spMk id="9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18:16.647" v="85" actId="20577"/>
          <ac:spMkLst>
            <pc:docMk/>
            <pc:sldMk cId="3322720547" sldId="302"/>
            <ac:spMk id="10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9:53.216" v="239" actId="1035"/>
          <ac:spMkLst>
            <pc:docMk/>
            <pc:sldMk cId="3322720547" sldId="302"/>
            <ac:spMk id="11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1:01.131" v="231" actId="1038"/>
          <ac:spMkLst>
            <pc:docMk/>
            <pc:sldMk cId="3322720547" sldId="302"/>
            <ac:spMk id="13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0:14.965" v="126" actId="20577"/>
          <ac:spMkLst>
            <pc:docMk/>
            <pc:sldMk cId="3322720547" sldId="302"/>
            <ac:spMk id="14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2:27.531" v="247" actId="20577"/>
          <ac:spMkLst>
            <pc:docMk/>
            <pc:sldMk cId="3322720547" sldId="302"/>
            <ac:spMk id="2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2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8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6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9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4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9BF0-ABE3-5063-7737-0B80E7875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7737F-05A9-99AF-A8DB-C6EB42F4D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9C11E-DEC9-248E-80B7-0897E8ABC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A84B6-E9EA-87BA-DF23-4C968B2CD1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3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1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9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5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sv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m.vn3xt.com/pxms-core-architecture/project-management/" TargetMode="Externa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svg"/><Relationship Id="rId3" Type="http://schemas.openxmlformats.org/officeDocument/2006/relationships/image" Target="../media/image212.jpeg"/><Relationship Id="rId7" Type="http://schemas.openxmlformats.org/officeDocument/2006/relationships/image" Target="../media/image216.svg"/><Relationship Id="rId12" Type="http://schemas.openxmlformats.org/officeDocument/2006/relationships/image" Target="../media/image221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pxm.vn3xt.com/pxms-core-architecture/resource-managemen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0.svg"/><Relationship Id="rId5" Type="http://schemas.openxmlformats.org/officeDocument/2006/relationships/image" Target="../media/image214.png"/><Relationship Id="rId15" Type="http://schemas.openxmlformats.org/officeDocument/2006/relationships/image" Target="../media/image224.sv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svg"/><Relationship Id="rId14" Type="http://schemas.openxmlformats.org/officeDocument/2006/relationships/image" Target="../media/image2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svg"/><Relationship Id="rId3" Type="http://schemas.openxmlformats.org/officeDocument/2006/relationships/image" Target="../media/image225.jpe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svg"/><Relationship Id="rId11" Type="http://schemas.openxmlformats.org/officeDocument/2006/relationships/image" Target="../media/image233.svg"/><Relationship Id="rId5" Type="http://schemas.openxmlformats.org/officeDocument/2006/relationships/image" Target="../media/image227.sv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svg"/><Relationship Id="rId14" Type="http://schemas.openxmlformats.org/officeDocument/2006/relationships/hyperlink" Target="https://pxm.vn3xt.com/pxms-core-architecture/performance-managemen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m.vn3xt.com/pxms-core-architecture/benefit-management/" TargetMode="External"/><Relationship Id="rId4" Type="http://schemas.openxmlformats.org/officeDocument/2006/relationships/image" Target="../media/image2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svg"/><Relationship Id="rId18" Type="http://schemas.openxmlformats.org/officeDocument/2006/relationships/image" Target="../media/image254.png"/><Relationship Id="rId26" Type="http://schemas.openxmlformats.org/officeDocument/2006/relationships/image" Target="../media/image262.png"/><Relationship Id="rId3" Type="http://schemas.openxmlformats.org/officeDocument/2006/relationships/image" Target="../media/image239.png"/><Relationship Id="rId21" Type="http://schemas.openxmlformats.org/officeDocument/2006/relationships/image" Target="../media/image257.sv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17" Type="http://schemas.openxmlformats.org/officeDocument/2006/relationships/image" Target="../media/image253.svg"/><Relationship Id="rId25" Type="http://schemas.openxmlformats.org/officeDocument/2006/relationships/image" Target="../media/image26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svg"/><Relationship Id="rId11" Type="http://schemas.openxmlformats.org/officeDocument/2006/relationships/image" Target="../media/image247.svg"/><Relationship Id="rId24" Type="http://schemas.openxmlformats.org/officeDocument/2006/relationships/image" Target="../media/image260.png"/><Relationship Id="rId5" Type="http://schemas.openxmlformats.org/officeDocument/2006/relationships/image" Target="../media/image241.png"/><Relationship Id="rId15" Type="http://schemas.openxmlformats.org/officeDocument/2006/relationships/image" Target="../media/image251.svg"/><Relationship Id="rId23" Type="http://schemas.openxmlformats.org/officeDocument/2006/relationships/image" Target="../media/image259.svg"/><Relationship Id="rId10" Type="http://schemas.openxmlformats.org/officeDocument/2006/relationships/image" Target="../media/image246.png"/><Relationship Id="rId19" Type="http://schemas.openxmlformats.org/officeDocument/2006/relationships/image" Target="../media/image255.svg"/><Relationship Id="rId4" Type="http://schemas.openxmlformats.org/officeDocument/2006/relationships/image" Target="../media/image240.png"/><Relationship Id="rId9" Type="http://schemas.openxmlformats.org/officeDocument/2006/relationships/image" Target="../media/image245.svg"/><Relationship Id="rId14" Type="http://schemas.openxmlformats.org/officeDocument/2006/relationships/image" Target="../media/image250.png"/><Relationship Id="rId22" Type="http://schemas.openxmlformats.org/officeDocument/2006/relationships/image" Target="../media/image258.png"/><Relationship Id="rId27" Type="http://schemas.openxmlformats.org/officeDocument/2006/relationships/image" Target="../media/image2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svg"/><Relationship Id="rId3" Type="http://schemas.openxmlformats.org/officeDocument/2006/relationships/image" Target="../media/image265.png"/><Relationship Id="rId7" Type="http://schemas.openxmlformats.org/officeDocument/2006/relationships/image" Target="../media/image26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png"/><Relationship Id="rId5" Type="http://schemas.openxmlformats.org/officeDocument/2006/relationships/image" Target="../media/image267.svg"/><Relationship Id="rId4" Type="http://schemas.openxmlformats.org/officeDocument/2006/relationships/image" Target="../media/image266.png"/><Relationship Id="rId9" Type="http://schemas.openxmlformats.org/officeDocument/2006/relationships/image" Target="../media/image2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jpe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26" Type="http://schemas.openxmlformats.org/officeDocument/2006/relationships/image" Target="../media/image306.png"/><Relationship Id="rId39" Type="http://schemas.openxmlformats.org/officeDocument/2006/relationships/image" Target="../media/image319.png"/><Relationship Id="rId21" Type="http://schemas.openxmlformats.org/officeDocument/2006/relationships/image" Target="../media/image301.png"/><Relationship Id="rId34" Type="http://schemas.openxmlformats.org/officeDocument/2006/relationships/image" Target="../media/image314.png"/><Relationship Id="rId42" Type="http://schemas.openxmlformats.org/officeDocument/2006/relationships/image" Target="../media/image322.png"/><Relationship Id="rId47" Type="http://schemas.openxmlformats.org/officeDocument/2006/relationships/image" Target="../media/image327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96.png"/><Relationship Id="rId29" Type="http://schemas.openxmlformats.org/officeDocument/2006/relationships/image" Target="../media/image309.png"/><Relationship Id="rId11" Type="http://schemas.openxmlformats.org/officeDocument/2006/relationships/image" Target="../media/image291.png"/><Relationship Id="rId24" Type="http://schemas.openxmlformats.org/officeDocument/2006/relationships/image" Target="../media/image304.svg"/><Relationship Id="rId32" Type="http://schemas.openxmlformats.org/officeDocument/2006/relationships/image" Target="../media/image312.svg"/><Relationship Id="rId37" Type="http://schemas.openxmlformats.org/officeDocument/2006/relationships/image" Target="../media/image317.png"/><Relationship Id="rId40" Type="http://schemas.openxmlformats.org/officeDocument/2006/relationships/image" Target="../media/image320.png"/><Relationship Id="rId45" Type="http://schemas.openxmlformats.org/officeDocument/2006/relationships/image" Target="../media/image325.png"/><Relationship Id="rId5" Type="http://schemas.openxmlformats.org/officeDocument/2006/relationships/image" Target="../media/image285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28" Type="http://schemas.openxmlformats.org/officeDocument/2006/relationships/image" Target="../media/image308.png"/><Relationship Id="rId36" Type="http://schemas.openxmlformats.org/officeDocument/2006/relationships/image" Target="../media/image316.png"/><Relationship Id="rId49" Type="http://schemas.openxmlformats.org/officeDocument/2006/relationships/image" Target="../media/image329.sv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31" Type="http://schemas.openxmlformats.org/officeDocument/2006/relationships/image" Target="../media/image311.png"/><Relationship Id="rId44" Type="http://schemas.openxmlformats.org/officeDocument/2006/relationships/image" Target="../media/image324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Relationship Id="rId27" Type="http://schemas.openxmlformats.org/officeDocument/2006/relationships/image" Target="../media/image307.png"/><Relationship Id="rId30" Type="http://schemas.openxmlformats.org/officeDocument/2006/relationships/image" Target="../media/image310.png"/><Relationship Id="rId35" Type="http://schemas.openxmlformats.org/officeDocument/2006/relationships/image" Target="../media/image315.png"/><Relationship Id="rId43" Type="http://schemas.openxmlformats.org/officeDocument/2006/relationships/image" Target="../media/image323.png"/><Relationship Id="rId48" Type="http://schemas.openxmlformats.org/officeDocument/2006/relationships/image" Target="../media/image328.png"/><Relationship Id="rId8" Type="http://schemas.openxmlformats.org/officeDocument/2006/relationships/image" Target="../media/image288.png"/><Relationship Id="rId3" Type="http://schemas.openxmlformats.org/officeDocument/2006/relationships/image" Target="../media/image283.jpe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5" Type="http://schemas.openxmlformats.org/officeDocument/2006/relationships/image" Target="../media/image305.png"/><Relationship Id="rId33" Type="http://schemas.openxmlformats.org/officeDocument/2006/relationships/image" Target="../media/image313.png"/><Relationship Id="rId38" Type="http://schemas.openxmlformats.org/officeDocument/2006/relationships/image" Target="../media/image318.png"/><Relationship Id="rId46" Type="http://schemas.openxmlformats.org/officeDocument/2006/relationships/image" Target="../media/image326.png"/><Relationship Id="rId20" Type="http://schemas.openxmlformats.org/officeDocument/2006/relationships/image" Target="../media/image300.png"/><Relationship Id="rId41" Type="http://schemas.openxmlformats.org/officeDocument/2006/relationships/image" Target="../media/image3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svg"/><Relationship Id="rId13" Type="http://schemas.openxmlformats.org/officeDocument/2006/relationships/image" Target="../media/image340.png"/><Relationship Id="rId18" Type="http://schemas.openxmlformats.org/officeDocument/2006/relationships/image" Target="../media/image345.png"/><Relationship Id="rId26" Type="http://schemas.openxmlformats.org/officeDocument/2006/relationships/image" Target="../media/image353.png"/><Relationship Id="rId3" Type="http://schemas.openxmlformats.org/officeDocument/2006/relationships/image" Target="../media/image331.png"/><Relationship Id="rId21" Type="http://schemas.openxmlformats.org/officeDocument/2006/relationships/image" Target="../media/image348.svg"/><Relationship Id="rId7" Type="http://schemas.openxmlformats.org/officeDocument/2006/relationships/image" Target="../media/image334.png"/><Relationship Id="rId12" Type="http://schemas.openxmlformats.org/officeDocument/2006/relationships/image" Target="../media/image339.svg"/><Relationship Id="rId17" Type="http://schemas.openxmlformats.org/officeDocument/2006/relationships/image" Target="../media/image344.svg"/><Relationship Id="rId25" Type="http://schemas.openxmlformats.org/officeDocument/2006/relationships/image" Target="../media/image35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43.png"/><Relationship Id="rId20" Type="http://schemas.openxmlformats.org/officeDocument/2006/relationships/image" Target="../media/image347.png"/><Relationship Id="rId29" Type="http://schemas.openxmlformats.org/officeDocument/2006/relationships/image" Target="../media/image3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38.png"/><Relationship Id="rId24" Type="http://schemas.openxmlformats.org/officeDocument/2006/relationships/image" Target="../media/image351.png"/><Relationship Id="rId5" Type="http://schemas.openxmlformats.org/officeDocument/2006/relationships/image" Target="../media/image333.png"/><Relationship Id="rId15" Type="http://schemas.openxmlformats.org/officeDocument/2006/relationships/image" Target="../media/image342.png"/><Relationship Id="rId23" Type="http://schemas.openxmlformats.org/officeDocument/2006/relationships/image" Target="../media/image350.png"/><Relationship Id="rId28" Type="http://schemas.openxmlformats.org/officeDocument/2006/relationships/image" Target="../media/image328.png"/><Relationship Id="rId10" Type="http://schemas.openxmlformats.org/officeDocument/2006/relationships/image" Target="../media/image337.svg"/><Relationship Id="rId19" Type="http://schemas.openxmlformats.org/officeDocument/2006/relationships/image" Target="../media/image346.svg"/><Relationship Id="rId4" Type="http://schemas.openxmlformats.org/officeDocument/2006/relationships/image" Target="../media/image332.png"/><Relationship Id="rId9" Type="http://schemas.openxmlformats.org/officeDocument/2006/relationships/image" Target="../media/image336.png"/><Relationship Id="rId14" Type="http://schemas.openxmlformats.org/officeDocument/2006/relationships/image" Target="../media/image341.svg"/><Relationship Id="rId22" Type="http://schemas.openxmlformats.org/officeDocument/2006/relationships/image" Target="../media/image349.png"/><Relationship Id="rId27" Type="http://schemas.openxmlformats.org/officeDocument/2006/relationships/image" Target="../media/image3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4.svg"/><Relationship Id="rId18" Type="http://schemas.openxmlformats.org/officeDocument/2006/relationships/image" Target="../media/image369.svg"/><Relationship Id="rId3" Type="http://schemas.openxmlformats.org/officeDocument/2006/relationships/image" Target="../media/image354.png"/><Relationship Id="rId7" Type="http://schemas.openxmlformats.org/officeDocument/2006/relationships/image" Target="../media/image358.png"/><Relationship Id="rId12" Type="http://schemas.openxmlformats.org/officeDocument/2006/relationships/image" Target="../media/image363.svg"/><Relationship Id="rId17" Type="http://schemas.openxmlformats.org/officeDocument/2006/relationships/image" Target="../media/image36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5" Type="http://schemas.openxmlformats.org/officeDocument/2006/relationships/image" Target="../media/image356.png"/><Relationship Id="rId15" Type="http://schemas.openxmlformats.org/officeDocument/2006/relationships/image" Target="../media/image366.png"/><Relationship Id="rId10" Type="http://schemas.openxmlformats.org/officeDocument/2006/relationships/image" Target="../media/image361.svg"/><Relationship Id="rId4" Type="http://schemas.openxmlformats.org/officeDocument/2006/relationships/image" Target="../media/image355.png"/><Relationship Id="rId9" Type="http://schemas.openxmlformats.org/officeDocument/2006/relationships/image" Target="../media/image360.png"/><Relationship Id="rId14" Type="http://schemas.openxmlformats.org/officeDocument/2006/relationships/image" Target="../media/image36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13" Type="http://schemas.openxmlformats.org/officeDocument/2006/relationships/image" Target="../media/image381.svg"/><Relationship Id="rId18" Type="http://schemas.openxmlformats.org/officeDocument/2006/relationships/image" Target="../media/image386.png"/><Relationship Id="rId26" Type="http://schemas.openxmlformats.org/officeDocument/2006/relationships/image" Target="../media/image394.png"/><Relationship Id="rId3" Type="http://schemas.openxmlformats.org/officeDocument/2006/relationships/image" Target="../media/image371.png"/><Relationship Id="rId21" Type="http://schemas.openxmlformats.org/officeDocument/2006/relationships/image" Target="../media/image389.svg"/><Relationship Id="rId7" Type="http://schemas.openxmlformats.org/officeDocument/2006/relationships/image" Target="../media/image375.svg"/><Relationship Id="rId12" Type="http://schemas.openxmlformats.org/officeDocument/2006/relationships/image" Target="../media/image380.png"/><Relationship Id="rId17" Type="http://schemas.openxmlformats.org/officeDocument/2006/relationships/image" Target="../media/image385.svg"/><Relationship Id="rId25" Type="http://schemas.openxmlformats.org/officeDocument/2006/relationships/image" Target="../media/image393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84.png"/><Relationship Id="rId20" Type="http://schemas.openxmlformats.org/officeDocument/2006/relationships/image" Target="../media/image388.png"/><Relationship Id="rId29" Type="http://schemas.openxmlformats.org/officeDocument/2006/relationships/image" Target="../media/image3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4.png"/><Relationship Id="rId11" Type="http://schemas.openxmlformats.org/officeDocument/2006/relationships/image" Target="../media/image379.svg"/><Relationship Id="rId24" Type="http://schemas.openxmlformats.org/officeDocument/2006/relationships/image" Target="../media/image392.png"/><Relationship Id="rId5" Type="http://schemas.openxmlformats.org/officeDocument/2006/relationships/image" Target="../media/image373.png"/><Relationship Id="rId15" Type="http://schemas.openxmlformats.org/officeDocument/2006/relationships/image" Target="../media/image383.svg"/><Relationship Id="rId23" Type="http://schemas.openxmlformats.org/officeDocument/2006/relationships/image" Target="../media/image391.svg"/><Relationship Id="rId28" Type="http://schemas.openxmlformats.org/officeDocument/2006/relationships/image" Target="../media/image396.png"/><Relationship Id="rId10" Type="http://schemas.openxmlformats.org/officeDocument/2006/relationships/image" Target="../media/image378.png"/><Relationship Id="rId19" Type="http://schemas.openxmlformats.org/officeDocument/2006/relationships/image" Target="../media/image387.svg"/><Relationship Id="rId4" Type="http://schemas.openxmlformats.org/officeDocument/2006/relationships/image" Target="../media/image372.png"/><Relationship Id="rId9" Type="http://schemas.openxmlformats.org/officeDocument/2006/relationships/image" Target="../media/image377.svg"/><Relationship Id="rId14" Type="http://schemas.openxmlformats.org/officeDocument/2006/relationships/image" Target="../media/image382.png"/><Relationship Id="rId22" Type="http://schemas.openxmlformats.org/officeDocument/2006/relationships/image" Target="../media/image390.png"/><Relationship Id="rId27" Type="http://schemas.openxmlformats.org/officeDocument/2006/relationships/image" Target="../media/image395.svg"/><Relationship Id="rId30" Type="http://schemas.openxmlformats.org/officeDocument/2006/relationships/image" Target="../media/image3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svg"/><Relationship Id="rId13" Type="http://schemas.openxmlformats.org/officeDocument/2006/relationships/image" Target="../media/image413.png"/><Relationship Id="rId18" Type="http://schemas.openxmlformats.org/officeDocument/2006/relationships/image" Target="../media/image418.svg"/><Relationship Id="rId3" Type="http://schemas.openxmlformats.org/officeDocument/2006/relationships/image" Target="../media/image403.png"/><Relationship Id="rId7" Type="http://schemas.openxmlformats.org/officeDocument/2006/relationships/image" Target="../media/image407.png"/><Relationship Id="rId12" Type="http://schemas.openxmlformats.org/officeDocument/2006/relationships/image" Target="../media/image412.svg"/><Relationship Id="rId17" Type="http://schemas.openxmlformats.org/officeDocument/2006/relationships/image" Target="../media/image41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16.svg"/><Relationship Id="rId20" Type="http://schemas.openxmlformats.org/officeDocument/2006/relationships/image" Target="../media/image4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6.png"/><Relationship Id="rId11" Type="http://schemas.openxmlformats.org/officeDocument/2006/relationships/image" Target="../media/image411.png"/><Relationship Id="rId5" Type="http://schemas.openxmlformats.org/officeDocument/2006/relationships/image" Target="../media/image405.png"/><Relationship Id="rId15" Type="http://schemas.openxmlformats.org/officeDocument/2006/relationships/image" Target="../media/image415.png"/><Relationship Id="rId10" Type="http://schemas.openxmlformats.org/officeDocument/2006/relationships/image" Target="../media/image410.svg"/><Relationship Id="rId19" Type="http://schemas.openxmlformats.org/officeDocument/2006/relationships/image" Target="../media/image419.png"/><Relationship Id="rId4" Type="http://schemas.openxmlformats.org/officeDocument/2006/relationships/image" Target="../media/image404.png"/><Relationship Id="rId9" Type="http://schemas.openxmlformats.org/officeDocument/2006/relationships/image" Target="../media/image409.png"/><Relationship Id="rId14" Type="http://schemas.openxmlformats.org/officeDocument/2006/relationships/image" Target="../media/image4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428.png"/><Relationship Id="rId26" Type="http://schemas.openxmlformats.org/officeDocument/2006/relationships/image" Target="../media/image25.png"/><Relationship Id="rId39" Type="http://schemas.openxmlformats.org/officeDocument/2006/relationships/image" Target="../media/image445.svg"/><Relationship Id="rId21" Type="http://schemas.openxmlformats.org/officeDocument/2006/relationships/image" Target="../media/image430.svg"/><Relationship Id="rId34" Type="http://schemas.openxmlformats.org/officeDocument/2006/relationships/image" Target="../media/image440.png"/><Relationship Id="rId7" Type="http://schemas.openxmlformats.org/officeDocument/2006/relationships/image" Target="../media/image42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34.svg"/><Relationship Id="rId33" Type="http://schemas.openxmlformats.org/officeDocument/2006/relationships/image" Target="../media/image439.svg"/><Relationship Id="rId38" Type="http://schemas.openxmlformats.org/officeDocument/2006/relationships/image" Target="../media/image44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37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m.vn3xt.com/" TargetMode="External"/><Relationship Id="rId11" Type="http://schemas.openxmlformats.org/officeDocument/2006/relationships/image" Target="../media/image426.svg"/><Relationship Id="rId24" Type="http://schemas.openxmlformats.org/officeDocument/2006/relationships/image" Target="../media/image433.png"/><Relationship Id="rId32" Type="http://schemas.openxmlformats.org/officeDocument/2006/relationships/image" Target="../media/image31.png"/><Relationship Id="rId37" Type="http://schemas.openxmlformats.org/officeDocument/2006/relationships/image" Target="../media/image443.svg"/><Relationship Id="rId40" Type="http://schemas.openxmlformats.org/officeDocument/2006/relationships/image" Target="../media/image446.png"/><Relationship Id="rId5" Type="http://schemas.openxmlformats.org/officeDocument/2006/relationships/hyperlink" Target="tel:+971526696648" TargetMode="External"/><Relationship Id="rId15" Type="http://schemas.openxmlformats.org/officeDocument/2006/relationships/image" Target="../media/image427.svg"/><Relationship Id="rId23" Type="http://schemas.openxmlformats.org/officeDocument/2006/relationships/image" Target="../media/image432.svg"/><Relationship Id="rId28" Type="http://schemas.openxmlformats.org/officeDocument/2006/relationships/image" Target="../media/image436.png"/><Relationship Id="rId36" Type="http://schemas.openxmlformats.org/officeDocument/2006/relationships/image" Target="../media/image442.png"/><Relationship Id="rId10" Type="http://schemas.openxmlformats.org/officeDocument/2006/relationships/image" Target="../media/image425.png"/><Relationship Id="rId19" Type="http://schemas.openxmlformats.org/officeDocument/2006/relationships/image" Target="../media/image429.svg"/><Relationship Id="rId31" Type="http://schemas.openxmlformats.org/officeDocument/2006/relationships/image" Target="../media/image438.svg"/><Relationship Id="rId4" Type="http://schemas.openxmlformats.org/officeDocument/2006/relationships/hyperlink" Target="mailto:contact.pxm@vn3xt.com" TargetMode="External"/><Relationship Id="rId9" Type="http://schemas.openxmlformats.org/officeDocument/2006/relationships/image" Target="../media/image424.svg"/><Relationship Id="rId14" Type="http://schemas.openxmlformats.org/officeDocument/2006/relationships/image" Target="../media/image13.png"/><Relationship Id="rId22" Type="http://schemas.openxmlformats.org/officeDocument/2006/relationships/image" Target="../media/image431.png"/><Relationship Id="rId27" Type="http://schemas.openxmlformats.org/officeDocument/2006/relationships/image" Target="../media/image435.svg"/><Relationship Id="rId30" Type="http://schemas.openxmlformats.org/officeDocument/2006/relationships/image" Target="../media/image29.png"/><Relationship Id="rId35" Type="http://schemas.openxmlformats.org/officeDocument/2006/relationships/image" Target="../media/image441.svg"/><Relationship Id="rId8" Type="http://schemas.openxmlformats.org/officeDocument/2006/relationships/image" Target="../media/image423.png"/><Relationship Id="rId3" Type="http://schemas.openxmlformats.org/officeDocument/2006/relationships/image" Target="../media/image4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64.svg"/><Relationship Id="rId26" Type="http://schemas.openxmlformats.org/officeDocument/2006/relationships/image" Target="../media/image72.sv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70.svg"/><Relationship Id="rId32" Type="http://schemas.openxmlformats.org/officeDocument/2006/relationships/image" Target="../media/image78.svg"/><Relationship Id="rId37" Type="http://schemas.openxmlformats.org/officeDocument/2006/relationships/image" Target="../media/image83.png"/><Relationship Id="rId40" Type="http://schemas.openxmlformats.org/officeDocument/2006/relationships/image" Target="../media/image86.svg"/><Relationship Id="rId5" Type="http://schemas.openxmlformats.org/officeDocument/2006/relationships/image" Target="../media/image16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36" Type="http://schemas.openxmlformats.org/officeDocument/2006/relationships/image" Target="../media/image82.sv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2.png"/><Relationship Id="rId9" Type="http://schemas.openxmlformats.org/officeDocument/2006/relationships/image" Target="../media/image56.svg"/><Relationship Id="rId14" Type="http://schemas.openxmlformats.org/officeDocument/2006/relationships/image" Target="../media/image15.png"/><Relationship Id="rId22" Type="http://schemas.openxmlformats.org/officeDocument/2006/relationships/image" Target="../media/image68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Relationship Id="rId35" Type="http://schemas.openxmlformats.org/officeDocument/2006/relationships/image" Target="../media/image81.png"/><Relationship Id="rId8" Type="http://schemas.openxmlformats.org/officeDocument/2006/relationships/image" Target="../media/image55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9.svg"/><Relationship Id="rId21" Type="http://schemas.openxmlformats.org/officeDocument/2006/relationships/image" Target="../media/image104.png"/><Relationship Id="rId42" Type="http://schemas.openxmlformats.org/officeDocument/2006/relationships/image" Target="../media/image125.png"/><Relationship Id="rId47" Type="http://schemas.openxmlformats.org/officeDocument/2006/relationships/image" Target="../media/image130.png"/><Relationship Id="rId63" Type="http://schemas.openxmlformats.org/officeDocument/2006/relationships/image" Target="../media/image146.png"/><Relationship Id="rId68" Type="http://schemas.openxmlformats.org/officeDocument/2006/relationships/image" Target="../media/image151.png"/><Relationship Id="rId84" Type="http://schemas.openxmlformats.org/officeDocument/2006/relationships/image" Target="../media/image167.png"/><Relationship Id="rId89" Type="http://schemas.openxmlformats.org/officeDocument/2006/relationships/image" Target="../media/image172.svg"/><Relationship Id="rId16" Type="http://schemas.openxmlformats.org/officeDocument/2006/relationships/image" Target="../media/image99.png"/><Relationship Id="rId11" Type="http://schemas.openxmlformats.org/officeDocument/2006/relationships/image" Target="../media/image95.svg"/><Relationship Id="rId32" Type="http://schemas.openxmlformats.org/officeDocument/2006/relationships/image" Target="../media/image115.svg"/><Relationship Id="rId37" Type="http://schemas.openxmlformats.org/officeDocument/2006/relationships/image" Target="../media/image120.svg"/><Relationship Id="rId53" Type="http://schemas.openxmlformats.org/officeDocument/2006/relationships/image" Target="../media/image136.png"/><Relationship Id="rId58" Type="http://schemas.openxmlformats.org/officeDocument/2006/relationships/image" Target="../media/image141.svg"/><Relationship Id="rId74" Type="http://schemas.openxmlformats.org/officeDocument/2006/relationships/image" Target="../media/image157.png"/><Relationship Id="rId79" Type="http://schemas.openxmlformats.org/officeDocument/2006/relationships/image" Target="../media/image162.svg"/><Relationship Id="rId102" Type="http://schemas.openxmlformats.org/officeDocument/2006/relationships/image" Target="../media/image185.svg"/><Relationship Id="rId5" Type="http://schemas.openxmlformats.org/officeDocument/2006/relationships/image" Target="../media/image89.png"/><Relationship Id="rId90" Type="http://schemas.openxmlformats.org/officeDocument/2006/relationships/image" Target="../media/image173.png"/><Relationship Id="rId95" Type="http://schemas.openxmlformats.org/officeDocument/2006/relationships/image" Target="../media/image178.svg"/><Relationship Id="rId22" Type="http://schemas.openxmlformats.org/officeDocument/2006/relationships/image" Target="../media/image105.svg"/><Relationship Id="rId27" Type="http://schemas.openxmlformats.org/officeDocument/2006/relationships/image" Target="../media/image110.png"/><Relationship Id="rId43" Type="http://schemas.openxmlformats.org/officeDocument/2006/relationships/image" Target="../media/image126.png"/><Relationship Id="rId48" Type="http://schemas.openxmlformats.org/officeDocument/2006/relationships/image" Target="../media/image131.svg"/><Relationship Id="rId64" Type="http://schemas.openxmlformats.org/officeDocument/2006/relationships/image" Target="../media/image147.svg"/><Relationship Id="rId69" Type="http://schemas.openxmlformats.org/officeDocument/2006/relationships/image" Target="../media/image152.svg"/><Relationship Id="rId80" Type="http://schemas.openxmlformats.org/officeDocument/2006/relationships/image" Target="../media/image163.png"/><Relationship Id="rId85" Type="http://schemas.openxmlformats.org/officeDocument/2006/relationships/image" Target="../media/image168.png"/><Relationship Id="rId12" Type="http://schemas.openxmlformats.org/officeDocument/2006/relationships/image" Target="../media/image96.png"/><Relationship Id="rId17" Type="http://schemas.openxmlformats.org/officeDocument/2006/relationships/image" Target="../media/image100.sv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46" Type="http://schemas.openxmlformats.org/officeDocument/2006/relationships/image" Target="../media/image129.svg"/><Relationship Id="rId59" Type="http://schemas.openxmlformats.org/officeDocument/2006/relationships/image" Target="../media/image142.png"/><Relationship Id="rId67" Type="http://schemas.openxmlformats.org/officeDocument/2006/relationships/image" Target="../media/image150.png"/><Relationship Id="rId103" Type="http://schemas.openxmlformats.org/officeDocument/2006/relationships/image" Target="../media/image186.svg"/><Relationship Id="rId20" Type="http://schemas.openxmlformats.org/officeDocument/2006/relationships/image" Target="../media/image103.png"/><Relationship Id="rId41" Type="http://schemas.openxmlformats.org/officeDocument/2006/relationships/image" Target="../media/image124.png"/><Relationship Id="rId54" Type="http://schemas.openxmlformats.org/officeDocument/2006/relationships/image" Target="../media/image137.svg"/><Relationship Id="rId62" Type="http://schemas.openxmlformats.org/officeDocument/2006/relationships/image" Target="../media/image145.svg"/><Relationship Id="rId70" Type="http://schemas.openxmlformats.org/officeDocument/2006/relationships/image" Target="../media/image153.png"/><Relationship Id="rId75" Type="http://schemas.openxmlformats.org/officeDocument/2006/relationships/image" Target="../media/image158.svg"/><Relationship Id="rId83" Type="http://schemas.openxmlformats.org/officeDocument/2006/relationships/image" Target="../media/image166.svg"/><Relationship Id="rId88" Type="http://schemas.openxmlformats.org/officeDocument/2006/relationships/image" Target="../media/image171.png"/><Relationship Id="rId91" Type="http://schemas.openxmlformats.org/officeDocument/2006/relationships/image" Target="../media/image174.svg"/><Relationship Id="rId96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5" Type="http://schemas.openxmlformats.org/officeDocument/2006/relationships/image" Target="../media/image98.svg"/><Relationship Id="rId23" Type="http://schemas.openxmlformats.org/officeDocument/2006/relationships/image" Target="../media/image106.png"/><Relationship Id="rId28" Type="http://schemas.openxmlformats.org/officeDocument/2006/relationships/image" Target="../media/image111.svg"/><Relationship Id="rId36" Type="http://schemas.openxmlformats.org/officeDocument/2006/relationships/image" Target="../media/image119.png"/><Relationship Id="rId49" Type="http://schemas.openxmlformats.org/officeDocument/2006/relationships/image" Target="../media/image132.png"/><Relationship Id="rId57" Type="http://schemas.openxmlformats.org/officeDocument/2006/relationships/image" Target="../media/image140.png"/><Relationship Id="rId10" Type="http://schemas.openxmlformats.org/officeDocument/2006/relationships/image" Target="../media/image94.png"/><Relationship Id="rId31" Type="http://schemas.openxmlformats.org/officeDocument/2006/relationships/image" Target="../media/image114.png"/><Relationship Id="rId44" Type="http://schemas.openxmlformats.org/officeDocument/2006/relationships/image" Target="../media/image127.svg"/><Relationship Id="rId52" Type="http://schemas.openxmlformats.org/officeDocument/2006/relationships/image" Target="../media/image135.svg"/><Relationship Id="rId60" Type="http://schemas.openxmlformats.org/officeDocument/2006/relationships/image" Target="../media/image143.svg"/><Relationship Id="rId65" Type="http://schemas.openxmlformats.org/officeDocument/2006/relationships/image" Target="../media/image148.png"/><Relationship Id="rId73" Type="http://schemas.openxmlformats.org/officeDocument/2006/relationships/image" Target="../media/image156.svg"/><Relationship Id="rId78" Type="http://schemas.openxmlformats.org/officeDocument/2006/relationships/image" Target="../media/image161.png"/><Relationship Id="rId81" Type="http://schemas.openxmlformats.org/officeDocument/2006/relationships/image" Target="../media/image164.svg"/><Relationship Id="rId86" Type="http://schemas.openxmlformats.org/officeDocument/2006/relationships/image" Target="../media/image169.svg"/><Relationship Id="rId94" Type="http://schemas.openxmlformats.org/officeDocument/2006/relationships/image" Target="../media/image177.png"/><Relationship Id="rId99" Type="http://schemas.openxmlformats.org/officeDocument/2006/relationships/image" Target="../media/image182.svg"/><Relationship Id="rId101" Type="http://schemas.openxmlformats.org/officeDocument/2006/relationships/image" Target="../media/image184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3" Type="http://schemas.openxmlformats.org/officeDocument/2006/relationships/image" Target="../media/image16.png"/><Relationship Id="rId18" Type="http://schemas.openxmlformats.org/officeDocument/2006/relationships/image" Target="../media/image101.png"/><Relationship Id="rId39" Type="http://schemas.openxmlformats.org/officeDocument/2006/relationships/image" Target="../media/image122.svg"/><Relationship Id="rId34" Type="http://schemas.openxmlformats.org/officeDocument/2006/relationships/image" Target="../media/image117.png"/><Relationship Id="rId50" Type="http://schemas.openxmlformats.org/officeDocument/2006/relationships/image" Target="../media/image133.svg"/><Relationship Id="rId55" Type="http://schemas.openxmlformats.org/officeDocument/2006/relationships/image" Target="../media/image138.png"/><Relationship Id="rId76" Type="http://schemas.openxmlformats.org/officeDocument/2006/relationships/image" Target="../media/image159.png"/><Relationship Id="rId97" Type="http://schemas.openxmlformats.org/officeDocument/2006/relationships/image" Target="../media/image180.svg"/><Relationship Id="rId7" Type="http://schemas.openxmlformats.org/officeDocument/2006/relationships/image" Target="../media/image91.svg"/><Relationship Id="rId71" Type="http://schemas.openxmlformats.org/officeDocument/2006/relationships/image" Target="../media/image154.svg"/><Relationship Id="rId92" Type="http://schemas.openxmlformats.org/officeDocument/2006/relationships/image" Target="../media/image175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12.png"/><Relationship Id="rId24" Type="http://schemas.openxmlformats.org/officeDocument/2006/relationships/image" Target="../media/image107.svg"/><Relationship Id="rId40" Type="http://schemas.openxmlformats.org/officeDocument/2006/relationships/image" Target="../media/image123.png"/><Relationship Id="rId45" Type="http://schemas.openxmlformats.org/officeDocument/2006/relationships/image" Target="../media/image128.png"/><Relationship Id="rId66" Type="http://schemas.openxmlformats.org/officeDocument/2006/relationships/image" Target="../media/image149.svg"/><Relationship Id="rId87" Type="http://schemas.openxmlformats.org/officeDocument/2006/relationships/image" Target="../media/image170.png"/><Relationship Id="rId61" Type="http://schemas.openxmlformats.org/officeDocument/2006/relationships/image" Target="../media/image144.png"/><Relationship Id="rId82" Type="http://schemas.openxmlformats.org/officeDocument/2006/relationships/image" Target="../media/image165.png"/><Relationship Id="rId19" Type="http://schemas.openxmlformats.org/officeDocument/2006/relationships/image" Target="../media/image102.svg"/><Relationship Id="rId14" Type="http://schemas.openxmlformats.org/officeDocument/2006/relationships/image" Target="../media/image97.png"/><Relationship Id="rId30" Type="http://schemas.openxmlformats.org/officeDocument/2006/relationships/image" Target="../media/image113.svg"/><Relationship Id="rId35" Type="http://schemas.openxmlformats.org/officeDocument/2006/relationships/image" Target="../media/image118.svg"/><Relationship Id="rId56" Type="http://schemas.openxmlformats.org/officeDocument/2006/relationships/image" Target="../media/image139.svg"/><Relationship Id="rId77" Type="http://schemas.openxmlformats.org/officeDocument/2006/relationships/image" Target="../media/image160.svg"/><Relationship Id="rId100" Type="http://schemas.openxmlformats.org/officeDocument/2006/relationships/image" Target="../media/image183.png"/><Relationship Id="rId8" Type="http://schemas.openxmlformats.org/officeDocument/2006/relationships/image" Target="../media/image92.png"/><Relationship Id="rId51" Type="http://schemas.openxmlformats.org/officeDocument/2006/relationships/image" Target="../media/image134.png"/><Relationship Id="rId72" Type="http://schemas.openxmlformats.org/officeDocument/2006/relationships/image" Target="../media/image155.png"/><Relationship Id="rId93" Type="http://schemas.openxmlformats.org/officeDocument/2006/relationships/image" Target="../media/image176.svg"/><Relationship Id="rId98" Type="http://schemas.openxmlformats.org/officeDocument/2006/relationships/image" Target="../media/image181.png"/><Relationship Id="rId3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hyperlink" Target="https://pxm.vn3xt.com/pxms-core-architecture/strategy-managemen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m.vn3xt.com/pxms-core-architecture/demand-management/" TargetMode="External"/><Relationship Id="rId4" Type="http://schemas.openxmlformats.org/officeDocument/2006/relationships/image" Target="../media/image1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3" Type="http://schemas.openxmlformats.org/officeDocument/2006/relationships/image" Target="../media/image193.jpe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95.svg"/><Relationship Id="rId4" Type="http://schemas.openxmlformats.org/officeDocument/2006/relationships/image" Target="../media/image194.png"/><Relationship Id="rId9" Type="http://schemas.openxmlformats.org/officeDocument/2006/relationships/hyperlink" Target="https://pxm.vn3xt.com/pxms-core-architecture/portfolio-managemen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svg"/><Relationship Id="rId13" Type="http://schemas.openxmlformats.org/officeDocument/2006/relationships/hyperlink" Target="https://pxm.vn3xt.com/pxms-core-architecture/program-management/" TargetMode="External"/><Relationship Id="rId3" Type="http://schemas.openxmlformats.org/officeDocument/2006/relationships/image" Target="../media/image199.jpeg"/><Relationship Id="rId7" Type="http://schemas.openxmlformats.org/officeDocument/2006/relationships/image" Target="../media/image203.png"/><Relationship Id="rId12" Type="http://schemas.openxmlformats.org/officeDocument/2006/relationships/image" Target="../media/image20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sv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0" Type="http://schemas.openxmlformats.org/officeDocument/2006/relationships/image" Target="../media/image206.sv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6329" y="894"/>
            <a:ext cx="2929132" cy="13335148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045" y="895"/>
            <a:ext cx="16192416" cy="13714214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487481" y="7683393"/>
            <a:ext cx="13214676" cy="1070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/>
            <a:r>
              <a:rPr lang="en-US" sz="5498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Business Management Platform</a:t>
            </a:r>
            <a:endParaRPr lang="en-US" sz="54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2"/>
          <p:cNvSpPr/>
          <p:nvPr/>
        </p:nvSpPr>
        <p:spPr>
          <a:xfrm>
            <a:off x="1487481" y="5956418"/>
            <a:ext cx="13214640" cy="1731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10270"/>
              </a:lnSpc>
            </a:pPr>
            <a:r>
              <a:rPr lang="en-US" sz="9998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Power Management</a:t>
            </a:r>
            <a:endParaRPr lang="en-US" sz="99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7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82" y="1880248"/>
            <a:ext cx="7126042" cy="1625388"/>
          </a:xfrm>
          <a:prstGeom prst="rect">
            <a:avLst/>
          </a:prstGeom>
        </p:spPr>
      </p:pic>
      <p:pic>
        <p:nvPicPr>
          <p:cNvPr id="13" name="Image 8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4945" y="2933340"/>
            <a:ext cx="802564" cy="488052"/>
          </a:xfrm>
          <a:prstGeom prst="rect">
            <a:avLst/>
          </a:prstGeom>
        </p:spPr>
      </p:pic>
      <p:pic>
        <p:nvPicPr>
          <p:cNvPr id="14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5156" y="2697828"/>
            <a:ext cx="675082" cy="713196"/>
          </a:xfrm>
          <a:prstGeom prst="rect">
            <a:avLst/>
          </a:prstGeom>
        </p:spPr>
      </p:pic>
      <p:pic>
        <p:nvPicPr>
          <p:cNvPr id="15" name="Image 10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6204" y="2843281"/>
            <a:ext cx="8694" cy="4358"/>
          </a:xfrm>
          <a:prstGeom prst="rect">
            <a:avLst/>
          </a:prstGeom>
        </p:spPr>
      </p:pic>
      <p:pic>
        <p:nvPicPr>
          <p:cNvPr id="16" name="Image 11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53717" y="1984632"/>
            <a:ext cx="676532" cy="714648"/>
          </a:xfrm>
          <a:prstGeom prst="rect">
            <a:avLst/>
          </a:prstGeom>
        </p:spPr>
      </p:pic>
      <p:pic>
        <p:nvPicPr>
          <p:cNvPr id="17" name="Image 12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5982" y="2449642"/>
            <a:ext cx="46346" cy="0"/>
          </a:xfrm>
          <a:prstGeom prst="rect">
            <a:avLst/>
          </a:prstGeom>
        </p:spPr>
      </p:pic>
      <p:pic>
        <p:nvPicPr>
          <p:cNvPr id="18" name="Image 13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0447" y="1964494"/>
            <a:ext cx="1464" cy="0"/>
          </a:xfrm>
          <a:prstGeom prst="rect">
            <a:avLst/>
          </a:prstGeom>
        </p:spPr>
      </p:pic>
      <p:pic>
        <p:nvPicPr>
          <p:cNvPr id="19" name="Image 14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52467" y="1964494"/>
            <a:ext cx="773592" cy="488052"/>
          </a:xfrm>
          <a:prstGeom prst="rect">
            <a:avLst/>
          </a:prstGeom>
        </p:spPr>
      </p:pic>
      <p:pic>
        <p:nvPicPr>
          <p:cNvPr id="20" name="Image 15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03713" y="1964495"/>
            <a:ext cx="348628" cy="485146"/>
          </a:xfrm>
          <a:prstGeom prst="rect">
            <a:avLst/>
          </a:prstGeom>
        </p:spPr>
      </p:pic>
      <p:pic>
        <p:nvPicPr>
          <p:cNvPr id="21" name="Image 16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4174" y="1964496"/>
            <a:ext cx="801770" cy="707384"/>
          </a:xfrm>
          <a:prstGeom prst="rect">
            <a:avLst/>
          </a:prstGeom>
        </p:spPr>
      </p:pic>
      <p:pic>
        <p:nvPicPr>
          <p:cNvPr id="22" name="Image 17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509834" y="2355231"/>
            <a:ext cx="604102" cy="675430"/>
          </a:xfrm>
          <a:prstGeom prst="rect">
            <a:avLst/>
          </a:prstGeom>
        </p:spPr>
      </p:pic>
      <p:pic>
        <p:nvPicPr>
          <p:cNvPr id="23" name="Image 18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92158" y="2355231"/>
            <a:ext cx="569326" cy="675430"/>
          </a:xfrm>
          <a:prstGeom prst="rect">
            <a:avLst/>
          </a:prstGeom>
        </p:spPr>
      </p:pic>
      <p:pic>
        <p:nvPicPr>
          <p:cNvPr id="24" name="Image 19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916501" y="2355231"/>
            <a:ext cx="376656" cy="675430"/>
          </a:xfrm>
          <a:prstGeom prst="rect">
            <a:avLst/>
          </a:prstGeom>
        </p:spPr>
      </p:pic>
      <p:pic>
        <p:nvPicPr>
          <p:cNvPr id="25" name="Image 20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338066" y="2355231"/>
            <a:ext cx="576570" cy="673978"/>
          </a:xfrm>
          <a:prstGeom prst="rect">
            <a:avLst/>
          </a:prstGeom>
        </p:spPr>
      </p:pic>
      <p:pic>
        <p:nvPicPr>
          <p:cNvPr id="26" name="Image 21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946509" y="2355231"/>
            <a:ext cx="498348" cy="675430"/>
          </a:xfrm>
          <a:prstGeom prst="rect">
            <a:avLst/>
          </a:prstGeom>
        </p:spPr>
      </p:pic>
      <p:pic>
        <p:nvPicPr>
          <p:cNvPr id="27" name="Image 22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783835" y="2356685"/>
            <a:ext cx="447636" cy="673978"/>
          </a:xfrm>
          <a:prstGeom prst="rect">
            <a:avLst/>
          </a:prstGeom>
        </p:spPr>
      </p:pic>
      <p:pic>
        <p:nvPicPr>
          <p:cNvPr id="28" name="Image 23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259005" y="2546965"/>
            <a:ext cx="463572" cy="482242"/>
          </a:xfrm>
          <a:prstGeom prst="rect">
            <a:avLst/>
          </a:prstGeom>
        </p:spPr>
      </p:pic>
      <p:pic>
        <p:nvPicPr>
          <p:cNvPr id="29" name="Image 24" descr=" 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803714" y="2355231"/>
            <a:ext cx="719990" cy="6739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7FCCB9-7C3B-4971-B2C2-6705E48050C6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-616" r="-1"/>
          <a:stretch/>
        </p:blipFill>
        <p:spPr>
          <a:xfrm>
            <a:off x="1487483" y="11105245"/>
            <a:ext cx="7473048" cy="9035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Frame 100000649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587" y="3746500"/>
            <a:ext cx="22860000" cy="9271000"/>
          </a:xfrm>
          <a:prstGeom prst="rect">
            <a:avLst/>
          </a:prstGeom>
        </p:spPr>
      </p:pic>
      <p:sp>
        <p:nvSpPr>
          <p:cNvPr id="5" name="Project Management"/>
          <p:cNvSpPr/>
          <p:nvPr/>
        </p:nvSpPr>
        <p:spPr>
          <a:xfrm>
            <a:off x="763586" y="762000"/>
            <a:ext cx="10310813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 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  <a:endParaRPr lang="en-US" sz="8000" dirty="0"/>
          </a:p>
        </p:txBody>
      </p:sp>
      <p:sp>
        <p:nvSpPr>
          <p:cNvPr id="6" name="Bring your projects to life with intelligent execution"/>
          <p:cNvSpPr/>
          <p:nvPr/>
        </p:nvSpPr>
        <p:spPr>
          <a:xfrm>
            <a:off x="763587" y="2159001"/>
            <a:ext cx="9245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Bring your projects to life with intelligent execution</a:t>
            </a:r>
            <a:endParaRPr lang="en-US" sz="3200" dirty="0"/>
          </a:p>
        </p:txBody>
      </p:sp>
      <p:sp>
        <p:nvSpPr>
          <p:cNvPr id="7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8" name="Visit website">
            <a:hlinkClick r:id="rId6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9" name="Aligned with PMO Industry-Leading Practices"/>
          <p:cNvSpPr/>
          <p:nvPr/>
        </p:nvSpPr>
        <p:spPr>
          <a:xfrm>
            <a:off x="1144587" y="4489451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Aligned with PMO Industry-Leading Practices</a:t>
            </a:r>
            <a:endParaRPr lang="en-US" sz="2600" dirty="0"/>
          </a:p>
        </p:txBody>
      </p:sp>
      <p:sp>
        <p:nvSpPr>
          <p:cNvPr id="10" name="Govern projects from inception to value with turnkey processes based on PMO industry leading practicesand work class reference models"/>
          <p:cNvSpPr/>
          <p:nvPr/>
        </p:nvSpPr>
        <p:spPr>
          <a:xfrm>
            <a:off x="9653587" y="4127501"/>
            <a:ext cx="764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Govern projects from inception to value with turnkey processes based on PMO industry leading practices</a:t>
            </a:r>
            <a:br>
              <a:rPr sz="2400"/>
            </a:b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and work class reference models.</a:t>
            </a:r>
            <a:endParaRPr lang="en-US" sz="2200" dirty="0"/>
          </a:p>
        </p:txBody>
      </p:sp>
      <p:sp>
        <p:nvSpPr>
          <p:cNvPr id="11" name="Business Case  Demand"/>
          <p:cNvSpPr/>
          <p:nvPr/>
        </p:nvSpPr>
        <p:spPr>
          <a:xfrm>
            <a:off x="1144587" y="650240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Business Case </a:t>
            </a:r>
            <a:r>
              <a:rPr lang="en-US" sz="26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→ </a:t>
            </a: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endParaRPr lang="en-US" sz="2600" dirty="0"/>
          </a:p>
        </p:txBody>
      </p:sp>
      <p:sp>
        <p:nvSpPr>
          <p:cNvPr id="12" name="Carry forward strategic alignment benefits andfinancialsfrom demand intoexecution"/>
          <p:cNvSpPr/>
          <p:nvPr/>
        </p:nvSpPr>
        <p:spPr>
          <a:xfrm>
            <a:off x="9653587" y="633730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Carry forward strategic alignment, benefits, and financials from demand into execution.</a:t>
            </a:r>
            <a:endParaRPr lang="en-US" sz="2200" dirty="0"/>
          </a:p>
        </p:txBody>
      </p:sp>
      <p:sp>
        <p:nvSpPr>
          <p:cNvPr id="13" name="Integrated Collaboration AcrossMicrosoft365"/>
          <p:cNvSpPr/>
          <p:nvPr/>
        </p:nvSpPr>
        <p:spPr>
          <a:xfrm>
            <a:off x="1144587" y="833546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Collaboration Across Microsoft 365</a:t>
            </a:r>
            <a:endParaRPr lang="en-US" sz="2600" dirty="0"/>
          </a:p>
        </p:txBody>
      </p:sp>
      <p:sp>
        <p:nvSpPr>
          <p:cNvPr id="14" name="Unite tasks communication documents and approvals acrossTeams Planner SharePoint andOutlook"/>
          <p:cNvSpPr/>
          <p:nvPr/>
        </p:nvSpPr>
        <p:spPr>
          <a:xfrm>
            <a:off x="9653587" y="817036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Unite tasks, communication, documents, and approvals across Teams, Planner, SharePoint, and Outlook.</a:t>
            </a:r>
            <a:endParaRPr lang="en-US" sz="2200" dirty="0"/>
          </a:p>
        </p:txBody>
      </p:sp>
      <p:sp>
        <p:nvSpPr>
          <p:cNvPr id="15" name="Comprehensive Governance  Control"/>
          <p:cNvSpPr/>
          <p:nvPr/>
        </p:nvSpPr>
        <p:spPr>
          <a:xfrm>
            <a:off x="1144587" y="1016852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Comprehensive Governance &amp; Control</a:t>
            </a:r>
            <a:endParaRPr lang="en-US" sz="2600" dirty="0"/>
          </a:p>
        </p:txBody>
      </p:sp>
      <p:sp>
        <p:nvSpPr>
          <p:cNvPr id="16" name="Manage risks issues dependencies deliverables andchanges inonegoverned workspace"/>
          <p:cNvSpPr/>
          <p:nvPr/>
        </p:nvSpPr>
        <p:spPr>
          <a:xfrm>
            <a:off x="9653587" y="1000342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Manage risks, issues, dependencies, deliverables, and changes in one governed workspace.</a:t>
            </a:r>
            <a:endParaRPr lang="en-US" sz="2200" dirty="0"/>
          </a:p>
        </p:txBody>
      </p:sp>
      <p:sp>
        <p:nvSpPr>
          <p:cNvPr id="17" name="AI-Enhanced Execution  Organizational Learning"/>
          <p:cNvSpPr/>
          <p:nvPr/>
        </p:nvSpPr>
        <p:spPr>
          <a:xfrm>
            <a:off x="1144587" y="1199732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AI-Enhanced Execution &amp; Organizational Learning</a:t>
            </a:r>
            <a:endParaRPr lang="en-US" sz="2600" dirty="0"/>
          </a:p>
        </p:txBody>
      </p:sp>
      <p:sp>
        <p:nvSpPr>
          <p:cNvPr id="18" name="Summarize insights predict risks and accelerate delivery withintelligence powered by your organizations data"/>
          <p:cNvSpPr/>
          <p:nvPr/>
        </p:nvSpPr>
        <p:spPr>
          <a:xfrm>
            <a:off x="9653587" y="1183222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Summarize insights, predict risks, and accelerate delivery with intelligence powered by your organization’s data.</a:t>
            </a:r>
            <a:endParaRPr lang="en-US" sz="2200" dirty="0"/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1835DD97-2283-E907-4D68-E8F3DF7DB1C9}"/>
              </a:ext>
            </a:extLst>
          </p:cNvPr>
          <p:cNvSpPr/>
          <p:nvPr/>
        </p:nvSpPr>
        <p:spPr>
          <a:xfrm>
            <a:off x="23780192" y="12786783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10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Group 42732065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26787" y="8089901"/>
            <a:ext cx="1854200" cy="1104900"/>
          </a:xfrm>
          <a:prstGeom prst="rect">
            <a:avLst/>
          </a:prstGeom>
        </p:spPr>
      </p:pic>
      <p:pic>
        <p:nvPicPr>
          <p:cNvPr id="5" name="Investments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484227" y="4728904"/>
            <a:ext cx="7133705" cy="7133705"/>
          </a:xfrm>
          <a:prstGeom prst="rect">
            <a:avLst/>
          </a:prstGeom>
        </p:spPr>
      </p:pic>
      <p:pic>
        <p:nvPicPr>
          <p:cNvPr id="6" name="Human Capital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422667" y="4674344"/>
            <a:ext cx="7249459" cy="7249459"/>
          </a:xfrm>
          <a:prstGeom prst="rect">
            <a:avLst/>
          </a:prstGeom>
        </p:spPr>
      </p:pic>
      <p:pic>
        <p:nvPicPr>
          <p:cNvPr id="7" name="Facilities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9284" y="5070947"/>
            <a:ext cx="6375595" cy="6375596"/>
          </a:xfrm>
          <a:prstGeom prst="rect">
            <a:avLst/>
          </a:prstGeom>
        </p:spPr>
      </p:pic>
      <p:pic>
        <p:nvPicPr>
          <p:cNvPr id="8" name="Equipment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66186" y="5524910"/>
            <a:ext cx="5330592" cy="5330591"/>
          </a:xfrm>
          <a:prstGeom prst="rect">
            <a:avLst/>
          </a:prstGeom>
        </p:spPr>
      </p:pic>
      <p:pic>
        <p:nvPicPr>
          <p:cNvPr id="9" name="Crews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050216" y="5127291"/>
            <a:ext cx="6175635" cy="6175636"/>
          </a:xfrm>
          <a:prstGeom prst="rect">
            <a:avLst/>
          </a:prstGeom>
        </p:spPr>
      </p:pic>
      <p:sp>
        <p:nvSpPr>
          <p:cNvPr id="10" name="ResourceManagement"/>
          <p:cNvSpPr/>
          <p:nvPr/>
        </p:nvSpPr>
        <p:spPr>
          <a:xfrm>
            <a:off x="763587" y="762000"/>
            <a:ext cx="107188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Regular"/>
                <a:cs typeface="Segoe UI Semibold" pitchFamily="34" charset="-120"/>
              </a:rPr>
              <a:t>Resource</a:t>
            </a:r>
            <a:r>
              <a:rPr lang="en-US" sz="8000" dirty="0">
                <a:solidFill>
                  <a:srgbClr val="121362"/>
                </a:solidFill>
                <a:latin typeface="Segoe UI Regular"/>
                <a:ea typeface="Segoe UI Regular"/>
                <a:cs typeface="Segoe UI Semibold" pitchFamily="34" charset="-120"/>
              </a:rPr>
              <a:t> Management 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11" name="Unlock the full potential across every resource"/>
          <p:cNvSpPr/>
          <p:nvPr/>
        </p:nvSpPr>
        <p:spPr>
          <a:xfrm>
            <a:off x="763588" y="2159001"/>
            <a:ext cx="83439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Unlock the full potential across every resource</a:t>
            </a:r>
            <a:endParaRPr lang="en-US" sz="3200" dirty="0"/>
          </a:p>
        </p:txBody>
      </p:sp>
      <p:sp>
        <p:nvSpPr>
          <p:cNvPr id="12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3" name="Visit website">
            <a:hlinkClick r:id="rId16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4" name="Enhanced Resource Scheduling"/>
          <p:cNvSpPr/>
          <p:nvPr/>
        </p:nvSpPr>
        <p:spPr>
          <a:xfrm>
            <a:off x="865187" y="51816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Enhanced Resource Scheduling</a:t>
            </a:r>
            <a:endParaRPr lang="en-US" sz="3000" dirty="0"/>
          </a:p>
        </p:txBody>
      </p:sp>
      <p:sp>
        <p:nvSpPr>
          <p:cNvPr id="15" name="Leverage enterprise-grade scheduling capabilities tomodel and manage all resource types across people assets and investments"/>
          <p:cNvSpPr/>
          <p:nvPr/>
        </p:nvSpPr>
        <p:spPr>
          <a:xfrm>
            <a:off x="865187" y="5969000"/>
            <a:ext cx="751840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Leverage enterprise-grade scheduling capabilities to model and manage all resource types across people, assets, and investments.</a:t>
            </a:r>
            <a:endParaRPr lang="en-US" sz="2400" dirty="0"/>
          </a:p>
        </p:txBody>
      </p:sp>
      <p:sp>
        <p:nvSpPr>
          <p:cNvPr id="16" name="AI-Optimized Resource Allocation"/>
          <p:cNvSpPr/>
          <p:nvPr/>
        </p:nvSpPr>
        <p:spPr>
          <a:xfrm>
            <a:off x="15698787" y="5397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AI-Optimized Resource Allocation</a:t>
            </a:r>
            <a:endParaRPr lang="en-US" sz="3000" dirty="0"/>
          </a:p>
        </p:txBody>
      </p:sp>
      <p:sp>
        <p:nvSpPr>
          <p:cNvPr id="17" name="Recommend best-fit resources for tasks based on skills workload and historical performance"/>
          <p:cNvSpPr/>
          <p:nvPr/>
        </p:nvSpPr>
        <p:spPr>
          <a:xfrm>
            <a:off x="15698787" y="6184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Recommend best-fit resources for tasks based on skills, workload, and historical performance.</a:t>
            </a:r>
            <a:endParaRPr lang="en-US" sz="2400" dirty="0"/>
          </a:p>
        </p:txBody>
      </p:sp>
      <p:sp>
        <p:nvSpPr>
          <p:cNvPr id="18" name="Unified Resource  Skills Intelligence"/>
          <p:cNvSpPr/>
          <p:nvPr/>
        </p:nvSpPr>
        <p:spPr>
          <a:xfrm>
            <a:off x="865187" y="10096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 Resource &amp; Skills Intelligence</a:t>
            </a:r>
            <a:endParaRPr lang="en-US" sz="3000" dirty="0"/>
          </a:p>
        </p:txBody>
      </p:sp>
      <p:sp>
        <p:nvSpPr>
          <p:cNvPr id="19" name="Consolidate roles skills availability and capacity into aunified dynamic resource inventory used across PxM"/>
          <p:cNvSpPr/>
          <p:nvPr/>
        </p:nvSpPr>
        <p:spPr>
          <a:xfrm>
            <a:off x="865187" y="10883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Consolidate roles, skills, availability, and capacity into a unified, dynamic resource inventory used across PxM.</a:t>
            </a:r>
            <a:endParaRPr lang="en-US" sz="2400" dirty="0"/>
          </a:p>
        </p:txBody>
      </p:sp>
      <p:sp>
        <p:nvSpPr>
          <p:cNvPr id="20" name="Capacity Simulation  Scenario Modeling"/>
          <p:cNvSpPr/>
          <p:nvPr/>
        </p:nvSpPr>
        <p:spPr>
          <a:xfrm>
            <a:off x="15698787" y="10096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Capacity Simulation &amp; Scenario Modeling</a:t>
            </a:r>
            <a:endParaRPr lang="en-US" sz="3000" dirty="0"/>
          </a:p>
        </p:txBody>
      </p:sp>
      <p:sp>
        <p:nvSpPr>
          <p:cNvPr id="21" name="Identify shortages simulate hiring scenarios and evaluate feasibility across multiple planning horizons"/>
          <p:cNvSpPr/>
          <p:nvPr/>
        </p:nvSpPr>
        <p:spPr>
          <a:xfrm>
            <a:off x="15698787" y="10883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Identify shortages, simulate hiring scenarios, and evaluate feasibility across multiple planning horizons.</a:t>
            </a:r>
            <a:endParaRPr lang="en-US" sz="2400" dirty="0"/>
          </a:p>
        </p:txBody>
      </p:sp>
      <p:sp>
        <p:nvSpPr>
          <p:cNvPr id="24" name="UnifiedResourceManagement"/>
          <p:cNvSpPr/>
          <p:nvPr/>
        </p:nvSpPr>
        <p:spPr>
          <a:xfrm>
            <a:off x="11114087" y="8089901"/>
            <a:ext cx="1879600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</a:t>
            </a:r>
            <a:br>
              <a:rPr sz="2400"/>
            </a:b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Resource</a:t>
            </a:r>
            <a:br>
              <a:rPr sz="2400"/>
            </a:b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  <a:endParaRPr lang="en-US" sz="2200" dirty="0"/>
          </a:p>
        </p:txBody>
      </p:sp>
      <p:sp>
        <p:nvSpPr>
          <p:cNvPr id="25" name="Text 0"/>
          <p:cNvSpPr/>
          <p:nvPr/>
        </p:nvSpPr>
        <p:spPr>
          <a:xfrm>
            <a:off x="23546100" y="12768423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4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why item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71587" y="4254500"/>
            <a:ext cx="9372600" cy="2057400"/>
          </a:xfrm>
          <a:prstGeom prst="rect">
            <a:avLst/>
          </a:prstGeom>
        </p:spPr>
      </p:pic>
      <p:pic>
        <p:nvPicPr>
          <p:cNvPr id="4" name="why item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33587" y="7848600"/>
            <a:ext cx="9372600" cy="2057400"/>
          </a:xfrm>
          <a:prstGeom prst="rect">
            <a:avLst/>
          </a:prstGeom>
        </p:spPr>
      </p:pic>
      <p:pic>
        <p:nvPicPr>
          <p:cNvPr id="5" name="button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6" name="why item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089187" y="5626100"/>
            <a:ext cx="8026400" cy="2057400"/>
          </a:xfrm>
          <a:prstGeom prst="rect">
            <a:avLst/>
          </a:prstGeom>
        </p:spPr>
      </p:pic>
      <p:pic>
        <p:nvPicPr>
          <p:cNvPr id="7" name="why item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619287" y="8648700"/>
            <a:ext cx="7975600" cy="2057400"/>
          </a:xfrm>
          <a:prstGeom prst="rect">
            <a:avLst/>
          </a:prstGeom>
        </p:spPr>
      </p:pic>
      <p:pic>
        <p:nvPicPr>
          <p:cNvPr id="8" name="Group 427320842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692308" y="2575929"/>
            <a:ext cx="10985539" cy="10985539"/>
          </a:xfrm>
          <a:prstGeom prst="rect">
            <a:avLst/>
          </a:prstGeom>
        </p:spPr>
      </p:pic>
      <p:sp>
        <p:nvSpPr>
          <p:cNvPr id="9" name="Performance Management"/>
          <p:cNvSpPr/>
          <p:nvPr/>
        </p:nvSpPr>
        <p:spPr>
          <a:xfrm>
            <a:off x="763588" y="762000"/>
            <a:ext cx="124333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Regular"/>
                <a:ea typeface="Segoe UI Regular"/>
                <a:cs typeface="Segoe UI Semibold" pitchFamily="34" charset="-120"/>
              </a:rPr>
              <a:t>Performance</a:t>
            </a:r>
            <a:r>
              <a:rPr lang="en-US" sz="8000" dirty="0">
                <a:solidFill>
                  <a:srgbClr val="FFFFFF"/>
                </a:solidFill>
                <a:latin typeface="Segoe UI Regular"/>
                <a:ea typeface="Segoe UI Regular"/>
                <a:cs typeface="Segoe UI Semibold" pitchFamily="34" charset="-120"/>
              </a:rPr>
              <a:t> Management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10" name="Strengthen your performance and celebrate your wins"/>
          <p:cNvSpPr/>
          <p:nvPr/>
        </p:nvSpPr>
        <p:spPr>
          <a:xfrm>
            <a:off x="763587" y="2159001"/>
            <a:ext cx="9880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Strengthen your performance and celebrate your wins!</a:t>
            </a:r>
            <a:endParaRPr lang="en-US" sz="3200" dirty="0"/>
          </a:p>
        </p:txBody>
      </p:sp>
      <p:sp>
        <p:nvSpPr>
          <p:cNvPr id="11" name="Integrated Line of Sight fromStrategy to Outcomes"/>
          <p:cNvSpPr/>
          <p:nvPr/>
        </p:nvSpPr>
        <p:spPr>
          <a:xfrm>
            <a:off x="1271587" y="42545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Line of Sight</a:t>
            </a:r>
          </a:p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from Strategy to Outcomes</a:t>
            </a:r>
            <a:endParaRPr lang="en-US" sz="2800" b="1" dirty="0"/>
          </a:p>
        </p:txBody>
      </p:sp>
      <p:sp>
        <p:nvSpPr>
          <p:cNvPr id="12" name="Connect strategic objectives to delivery performanceand realized value"/>
          <p:cNvSpPr/>
          <p:nvPr/>
        </p:nvSpPr>
        <p:spPr>
          <a:xfrm>
            <a:off x="1271587" y="53467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Connect strategic objectives to delivery performance and realized value.</a:t>
            </a:r>
            <a:endParaRPr lang="en-US" sz="2000" dirty="0"/>
          </a:p>
        </p:txBody>
      </p:sp>
      <p:sp>
        <p:nvSpPr>
          <p:cNvPr id="13" name="Enterprise KPI Governance withCascaded Accountability"/>
          <p:cNvSpPr/>
          <p:nvPr/>
        </p:nvSpPr>
        <p:spPr>
          <a:xfrm>
            <a:off x="2033587" y="78486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Enterprise KPI Governance</a:t>
            </a:r>
          </a:p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with Cascaded Accountability</a:t>
            </a:r>
            <a:endParaRPr lang="en-US" sz="2800" b="1" dirty="0"/>
          </a:p>
        </p:txBody>
      </p:sp>
      <p:sp>
        <p:nvSpPr>
          <p:cNvPr id="14" name="Track strategic organizational KPIs acrossdepartmental and team levels"/>
          <p:cNvSpPr/>
          <p:nvPr/>
        </p:nvSpPr>
        <p:spPr>
          <a:xfrm>
            <a:off x="2033587" y="89408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Track strategic organizational KPIs across departmental and team levels.</a:t>
            </a:r>
            <a:endParaRPr lang="en-US" sz="2000" dirty="0"/>
          </a:p>
        </p:txBody>
      </p:sp>
      <p:sp>
        <p:nvSpPr>
          <p:cNvPr id="15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6" name="Visit website">
            <a:hlinkClick r:id="rId14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7" name="ContinuousPerformanceImprovement"/>
          <p:cNvSpPr/>
          <p:nvPr/>
        </p:nvSpPr>
        <p:spPr>
          <a:xfrm>
            <a:off x="10691890" y="7115435"/>
            <a:ext cx="3148371" cy="2018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 Continuous</a:t>
            </a:r>
            <a:br>
              <a:rPr sz="2400" dirty="0"/>
            </a:b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Performance</a:t>
            </a:r>
            <a:br>
              <a:rPr sz="2400" dirty="0"/>
            </a:b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Improvement</a:t>
            </a:r>
            <a:endParaRPr lang="en-US" sz="4000" dirty="0"/>
          </a:p>
        </p:txBody>
      </p:sp>
      <p:sp>
        <p:nvSpPr>
          <p:cNvPr id="18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801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4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5" name="Visit website">
            <a:hlinkClick r:id="rId5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6" name="Set Up  Refresh Portfolio"/>
          <p:cNvSpPr/>
          <p:nvPr/>
        </p:nvSpPr>
        <p:spPr>
          <a:xfrm>
            <a:off x="2996975" y="4203700"/>
            <a:ext cx="1589542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Formulate / Refresh Strategy</a:t>
            </a:r>
            <a:endParaRPr lang="en-US" sz="2000" dirty="0"/>
          </a:p>
        </p:txBody>
      </p:sp>
      <p:sp>
        <p:nvSpPr>
          <p:cNvPr id="7" name="ReviewPrioritizationModel"/>
          <p:cNvSpPr/>
          <p:nvPr/>
        </p:nvSpPr>
        <p:spPr>
          <a:xfrm>
            <a:off x="5424488" y="4203700"/>
            <a:ext cx="14605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Review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Prioritization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Model</a:t>
            </a:r>
            <a:endParaRPr lang="en-US" sz="2000" dirty="0"/>
          </a:p>
        </p:txBody>
      </p:sp>
      <p:sp>
        <p:nvSpPr>
          <p:cNvPr id="8" name="CollectProjectInformation"/>
          <p:cNvSpPr/>
          <p:nvPr/>
        </p:nvSpPr>
        <p:spPr>
          <a:xfrm>
            <a:off x="8381775" y="5295900"/>
            <a:ext cx="13462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Ideate &amp; Collect Demand</a:t>
            </a:r>
            <a:endParaRPr lang="en-US" sz="2000" dirty="0"/>
          </a:p>
        </p:txBody>
      </p:sp>
      <p:sp>
        <p:nvSpPr>
          <p:cNvPr id="9" name="AnalyzePortfolio"/>
          <p:cNvSpPr/>
          <p:nvPr/>
        </p:nvSpPr>
        <p:spPr>
          <a:xfrm>
            <a:off x="9347200" y="8534400"/>
            <a:ext cx="1144588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Prioritize Demand</a:t>
            </a:r>
            <a:endParaRPr lang="en-US" sz="2000" dirty="0"/>
          </a:p>
        </p:txBody>
      </p:sp>
      <p:sp>
        <p:nvSpPr>
          <p:cNvPr id="10" name="PrioritizePrograms"/>
          <p:cNvSpPr/>
          <p:nvPr/>
        </p:nvSpPr>
        <p:spPr>
          <a:xfrm>
            <a:off x="11926887" y="10070840"/>
            <a:ext cx="1117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Analyze Portfolios</a:t>
            </a:r>
            <a:endParaRPr lang="en-US" sz="2000" dirty="0"/>
          </a:p>
        </p:txBody>
      </p:sp>
      <p:sp>
        <p:nvSpPr>
          <p:cNvPr id="11" name="Communicate Report"/>
          <p:cNvSpPr/>
          <p:nvPr/>
        </p:nvSpPr>
        <p:spPr>
          <a:xfrm>
            <a:off x="14407014" y="7950204"/>
            <a:ext cx="1752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Communicate, Execute, </a:t>
            </a:r>
            <a:br>
              <a:rPr sz="2400" dirty="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&amp; Report</a:t>
            </a:r>
            <a:endParaRPr lang="en-US" sz="2000" dirty="0"/>
          </a:p>
        </p:txBody>
      </p:sp>
      <p:sp>
        <p:nvSpPr>
          <p:cNvPr id="12" name="DeliverBusinessOutcomes"/>
          <p:cNvSpPr/>
          <p:nvPr/>
        </p:nvSpPr>
        <p:spPr>
          <a:xfrm>
            <a:off x="16524287" y="4940300"/>
            <a:ext cx="11938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Deliver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Business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Outcomes</a:t>
            </a:r>
            <a:endParaRPr lang="en-US" sz="2000" dirty="0"/>
          </a:p>
        </p:txBody>
      </p:sp>
      <p:sp>
        <p:nvSpPr>
          <p:cNvPr id="13" name="MonitorPrograms Projects"/>
          <p:cNvSpPr/>
          <p:nvPr/>
        </p:nvSpPr>
        <p:spPr>
          <a:xfrm>
            <a:off x="13064441" y="4938483"/>
            <a:ext cx="1346200" cy="82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Monitor &amp; Control</a:t>
            </a:r>
            <a:endParaRPr lang="en-US" sz="2000" dirty="0"/>
          </a:p>
        </p:txBody>
      </p:sp>
      <p:sp>
        <p:nvSpPr>
          <p:cNvPr id="14" name="MonitorChanges"/>
          <p:cNvSpPr/>
          <p:nvPr/>
        </p:nvSpPr>
        <p:spPr>
          <a:xfrm>
            <a:off x="10542587" y="4940300"/>
            <a:ext cx="1232645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Adapt to</a:t>
            </a:r>
            <a:br>
              <a:rPr sz="2400" dirty="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Change</a:t>
            </a:r>
            <a:endParaRPr lang="en-US" sz="2000" dirty="0"/>
          </a:p>
        </p:txBody>
      </p:sp>
      <p:sp>
        <p:nvSpPr>
          <p:cNvPr id="15" name="Structured Definition ofBenefits from the Start"/>
          <p:cNvSpPr/>
          <p:nvPr/>
        </p:nvSpPr>
        <p:spPr>
          <a:xfrm>
            <a:off x="1970086" y="7442199"/>
            <a:ext cx="5599113" cy="1193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Structured Definition of Benefits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from the Start</a:t>
            </a:r>
            <a:endParaRPr lang="en-US" sz="2800" dirty="0"/>
          </a:p>
        </p:txBody>
      </p:sp>
      <p:sp>
        <p:nvSpPr>
          <p:cNvPr id="16" name="Capture qualitative and quantitative benefits with baselines targets owners and timelines"/>
          <p:cNvSpPr/>
          <p:nvPr/>
        </p:nvSpPr>
        <p:spPr>
          <a:xfrm>
            <a:off x="1970087" y="8636001"/>
            <a:ext cx="510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Capture qualitative and quantitative benefits with baselines, targets, owners, and timelines.</a:t>
            </a:r>
            <a:endParaRPr lang="en-US" sz="2200" dirty="0"/>
          </a:p>
        </p:txBody>
      </p:sp>
      <p:sp>
        <p:nvSpPr>
          <p:cNvPr id="17" name="Seamless Flow from Business Case to Realization"/>
          <p:cNvSpPr/>
          <p:nvPr/>
        </p:nvSpPr>
        <p:spPr>
          <a:xfrm>
            <a:off x="3709987" y="106045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Seamless Flow from Business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Case to Realization</a:t>
            </a:r>
            <a:endParaRPr lang="en-US" sz="2800" dirty="0"/>
          </a:p>
        </p:txBody>
      </p:sp>
      <p:sp>
        <p:nvSpPr>
          <p:cNvPr id="18" name="Carry benefits into delivery and link them to strategic KPIs for traceability"/>
          <p:cNvSpPr/>
          <p:nvPr/>
        </p:nvSpPr>
        <p:spPr>
          <a:xfrm>
            <a:off x="3709987" y="11798300"/>
            <a:ext cx="510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Carry benefits into delivery and link them to strategic KPIs for traceability.</a:t>
            </a:r>
            <a:endParaRPr lang="en-US" sz="2200" dirty="0"/>
          </a:p>
        </p:txBody>
      </p:sp>
      <p:sp>
        <p:nvSpPr>
          <p:cNvPr id="19" name="Automated Benefit Tracking Owner Engagement"/>
          <p:cNvSpPr/>
          <p:nvPr/>
        </p:nvSpPr>
        <p:spPr>
          <a:xfrm>
            <a:off x="18238787" y="74422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Automated Benefit Tracking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&amp; Owner Engagement</a:t>
            </a:r>
            <a:endParaRPr lang="en-US" sz="2800" dirty="0"/>
          </a:p>
        </p:txBody>
      </p:sp>
      <p:sp>
        <p:nvSpPr>
          <p:cNvPr id="20" name="Automate the timely collection review and approval of benefit measures and trend their impact of strategic objectives"/>
          <p:cNvSpPr/>
          <p:nvPr/>
        </p:nvSpPr>
        <p:spPr>
          <a:xfrm>
            <a:off x="18238787" y="8636001"/>
            <a:ext cx="510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Automate the timely collection, review and approval of benefits and trend their impact on strategic objectives.</a:t>
            </a:r>
            <a:endParaRPr lang="en-US" sz="2200" dirty="0"/>
          </a:p>
        </p:txBody>
      </p:sp>
      <p:sp>
        <p:nvSpPr>
          <p:cNvPr id="21" name="Real-Time Visibility intoPerformance"/>
          <p:cNvSpPr/>
          <p:nvPr/>
        </p:nvSpPr>
        <p:spPr>
          <a:xfrm>
            <a:off x="16172318" y="106045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Real-Time Visibility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into Performance</a:t>
            </a:r>
            <a:endParaRPr lang="en-US" sz="2800" dirty="0"/>
          </a:p>
        </p:txBody>
      </p:sp>
      <p:sp>
        <p:nvSpPr>
          <p:cNvPr id="22" name="Monitor trends through dashboards tovalidate assumptions course-correct early and confirm ROI"/>
          <p:cNvSpPr/>
          <p:nvPr/>
        </p:nvSpPr>
        <p:spPr>
          <a:xfrm>
            <a:off x="16172316" y="11798300"/>
            <a:ext cx="64389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Monitor trends through dashboards to validate assumptions, course-correct early, and confirm ROI.</a:t>
            </a:r>
            <a:endParaRPr lang="en-US" sz="2200" dirty="0"/>
          </a:p>
        </p:txBody>
      </p:sp>
      <p:sp>
        <p:nvSpPr>
          <p:cNvPr id="23" name="BenefitManagement"/>
          <p:cNvSpPr/>
          <p:nvPr/>
        </p:nvSpPr>
        <p:spPr>
          <a:xfrm>
            <a:off x="763587" y="762000"/>
            <a:ext cx="98044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Regular"/>
                <a:cs typeface="Segoe UI Semibold" pitchFamily="34" charset="-120"/>
              </a:rPr>
              <a:t>Benefit</a:t>
            </a:r>
            <a:r>
              <a:rPr lang="en-US" sz="8000" dirty="0">
                <a:solidFill>
                  <a:srgbClr val="121362"/>
                </a:solidFill>
                <a:latin typeface="Segoe UI Regular"/>
                <a:ea typeface="Segoe UI Regular"/>
                <a:cs typeface="Segoe UI Semibold" pitchFamily="34" charset="-120"/>
              </a:rPr>
              <a:t> Management 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24" name="Translate commitments into tangible achievements"/>
          <p:cNvSpPr/>
          <p:nvPr/>
        </p:nvSpPr>
        <p:spPr>
          <a:xfrm>
            <a:off x="763588" y="2159001"/>
            <a:ext cx="9207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Translate commitments into tangible achievements</a:t>
            </a:r>
            <a:endParaRPr lang="en-US" sz="3200" dirty="0"/>
          </a:p>
        </p:txBody>
      </p:sp>
      <p:sp>
        <p:nvSpPr>
          <p:cNvPr id="25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</a:rPr>
              <a:t>11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2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1313" y="5626100"/>
            <a:ext cx="7117123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Bold" pitchFamily="34" charset="0"/>
                <a:ea typeface="TT Wellingtons Trl Bold" pitchFamily="34" charset="-122"/>
                <a:cs typeface="TT Wellingtons Trl Bold" pitchFamily="34" charset="-120"/>
              </a:rPr>
              <a:t>Why</a:t>
            </a: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PxM?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From Fragmented Processes to Connected Intelligence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14</a:t>
            </a:r>
            <a:endParaRPr 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5" y="1581809"/>
            <a:ext cx="10514285" cy="1055238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1"/>
          <p:cNvSpPr/>
          <p:nvPr/>
        </p:nvSpPr>
        <p:spPr>
          <a:xfrm>
            <a:off x="3120357" y="3124200"/>
            <a:ext cx="3789307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Digital Governance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1" y="3682999"/>
            <a:ext cx="6909664" cy="2777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Unified governance incorporating world class reference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models and methodologies across </a:t>
            </a:r>
            <a:r>
              <a:rPr kumimoji="0" lang="en-US" sz="2000" b="0" i="0" u="none" strike="noStrike" kern="0" cap="none" spc="54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formulation,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54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roadmap planning, </a:t>
            </a:r>
            <a:r>
              <a:rPr kumimoji="0" lang="en-US" sz="2000" b="0" i="0" u="none" strike="noStrike" kern="0" cap="none" spc="-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portfolio execution and corporate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performance.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348542" y="2993568"/>
            <a:ext cx="3205034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76D8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Microsoft Cloud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17488260" y="8503557"/>
            <a:ext cx="3446364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C98E5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AppSource Ready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17348542" y="3552368"/>
            <a:ext cx="7038506" cy="2592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Seamlessly integrates Microsoft 365 collaboration</a:t>
            </a: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tools,</a:t>
            </a:r>
            <a:endParaRPr lang="en-US" sz="2000" kern="0" spc="20" dirty="0">
              <a:solidFill>
                <a:srgbClr val="414141">
                  <a:alpha val="80000"/>
                </a:srgbClr>
              </a:solidFill>
              <a:latin typeface="CA SaygonTextTrial Regular" pitchFamily="34" charset="0"/>
              <a:ea typeface="CA SaygonTextTrial Regular" pitchFamily="34" charset="-122"/>
              <a:cs typeface="CA SaygonTextTrial Regula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Dynamics 365 business applications, and the broader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Microsoft cloud and Azure ecosystem, harnessing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 of AI with Copilot— all in a single connected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platform.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7488260" y="9220198"/>
            <a:ext cx="6458418" cy="2136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Packaged as a GA solution on MS AppSource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customers, partners, CSPs, and implementation teams.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Available in multiple license schemes covering a 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range of use cases and enabling low-code customization,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powerful automation, and real-time analytics on top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 Platform. 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523382" y="8648700"/>
            <a:ext cx="4386282" cy="47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84" normalizeH="0" baseline="0" noProof="0">
                <a:ln>
                  <a:noFill/>
                </a:ln>
                <a:solidFill>
                  <a:srgbClr val="22D2FC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Industry-scale Solution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" y="9220200"/>
            <a:ext cx="6909664" cy="2777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Designed for Strategy &amp; Transformation Offices across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diverse industries, ranging from Government 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Enterprise and Industry-scale STOs, and covering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various disciplines in SPM, PMO, GRC and more.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4327391" y="8915400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14873981" y="8915400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14327391" y="9443709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14873981" y="9443709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6232" y="3556000"/>
            <a:ext cx="1066933" cy="1347453"/>
          </a:xfrm>
          <a:prstGeom prst="rect">
            <a:avLst/>
          </a:prstGeom>
        </p:spPr>
      </p:pic>
      <p:pic>
        <p:nvPicPr>
          <p:cNvPr id="18" name="Image 3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85" y="9022736"/>
            <a:ext cx="1133163" cy="1061064"/>
          </a:xfrm>
          <a:prstGeom prst="rect">
            <a:avLst/>
          </a:prstGeom>
        </p:spPr>
      </p:pic>
      <p:pic>
        <p:nvPicPr>
          <p:cNvPr id="19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0175" y="9713447"/>
            <a:ext cx="202233" cy="279840"/>
          </a:xfrm>
          <a:prstGeom prst="rect">
            <a:avLst/>
          </a:prstGeom>
        </p:spPr>
      </p:pic>
      <p:pic>
        <p:nvPicPr>
          <p:cNvPr id="20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0688" y="9797008"/>
            <a:ext cx="209006" cy="200546"/>
          </a:xfrm>
          <a:prstGeom prst="rect">
            <a:avLst/>
          </a:prstGeom>
        </p:spPr>
      </p:pic>
      <p:pic>
        <p:nvPicPr>
          <p:cNvPr id="21" name="Image 6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1847" y="9797008"/>
            <a:ext cx="209006" cy="200546"/>
          </a:xfrm>
          <a:prstGeom prst="rect">
            <a:avLst/>
          </a:prstGeom>
        </p:spPr>
      </p:pic>
      <p:pic>
        <p:nvPicPr>
          <p:cNvPr id="22" name="Image 7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7482" y="9108976"/>
            <a:ext cx="275404" cy="469404"/>
          </a:xfrm>
          <a:prstGeom prst="rect">
            <a:avLst/>
          </a:prstGeom>
        </p:spPr>
      </p:pic>
      <p:pic>
        <p:nvPicPr>
          <p:cNvPr id="23" name="Image 8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8654" y="9108982"/>
            <a:ext cx="275404" cy="466551"/>
          </a:xfrm>
          <a:prstGeom prst="rect">
            <a:avLst/>
          </a:prstGeom>
        </p:spPr>
      </p:pic>
      <p:pic>
        <p:nvPicPr>
          <p:cNvPr id="24" name="Image 9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67482" y="9233322"/>
            <a:ext cx="275404" cy="76200"/>
          </a:xfrm>
          <a:prstGeom prst="rect">
            <a:avLst/>
          </a:prstGeom>
        </p:spPr>
      </p:pic>
      <p:pic>
        <p:nvPicPr>
          <p:cNvPr id="25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98654" y="9233322"/>
            <a:ext cx="275404" cy="76200"/>
          </a:xfrm>
          <a:prstGeom prst="rect">
            <a:avLst/>
          </a:prstGeom>
        </p:spPr>
      </p:pic>
      <p:pic>
        <p:nvPicPr>
          <p:cNvPr id="26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53566" y="8718550"/>
            <a:ext cx="436369" cy="307262"/>
          </a:xfrm>
          <a:prstGeom prst="rect">
            <a:avLst/>
          </a:prstGeom>
        </p:spPr>
      </p:pic>
      <p:pic>
        <p:nvPicPr>
          <p:cNvPr id="27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37688" y="8804585"/>
            <a:ext cx="292955" cy="221227"/>
          </a:xfrm>
          <a:prstGeom prst="rect">
            <a:avLst/>
          </a:prstGeom>
        </p:spPr>
      </p:pic>
      <p:pic>
        <p:nvPicPr>
          <p:cNvPr id="28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260472" y="3690820"/>
            <a:ext cx="785104" cy="1092690"/>
          </a:xfrm>
          <a:prstGeom prst="rect">
            <a:avLst/>
          </a:prstGeom>
        </p:spPr>
      </p:pic>
      <p:pic>
        <p:nvPicPr>
          <p:cNvPr id="29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631485" y="3695700"/>
            <a:ext cx="749716" cy="1075184"/>
          </a:xfrm>
          <a:prstGeom prst="rect">
            <a:avLst/>
          </a:prstGeom>
        </p:spPr>
      </p:pic>
      <p:pic>
        <p:nvPicPr>
          <p:cNvPr id="30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536223" y="4349607"/>
            <a:ext cx="509341" cy="4219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4663" y="5549900"/>
            <a:ext cx="95304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 err="1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PxM</a:t>
            </a:r>
            <a:r>
              <a:rPr lang="en-US" sz="10000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</a:t>
            </a:r>
            <a:r>
              <a:rPr lang="en-US" sz="10000">
                <a:solidFill>
                  <a:srgbClr val="4B3DD3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Evolution 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957045" y="7251700"/>
            <a:ext cx="12485661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121362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From On-Premise to AI-Driven Future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16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8901" y="4102100"/>
            <a:ext cx="38105" cy="1143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87061" y="9029700"/>
            <a:ext cx="38105" cy="95250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7858" y="8242300"/>
            <a:ext cx="38105" cy="1143000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111500"/>
            <a:ext cx="24387048" cy="74930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081704" y="9563100"/>
            <a:ext cx="3268502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 2016 – 2023</a:t>
            </a:r>
            <a:endParaRPr lang="en-US" sz="2800" dirty="0"/>
          </a:p>
        </p:txBody>
      </p:sp>
      <p:sp>
        <p:nvSpPr>
          <p:cNvPr id="8" name="Text 1"/>
          <p:cNvSpPr/>
          <p:nvPr/>
        </p:nvSpPr>
        <p:spPr>
          <a:xfrm>
            <a:off x="3323855" y="10174908"/>
            <a:ext cx="4784205" cy="1402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On-premise PMO solution built </a:t>
            </a:r>
          </a:p>
          <a:p>
            <a:pPr marL="342900" indent="-342900" algn="ctr"/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on SharePoint &amp; Project Server 2019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A robust foundation in execution, governance, and digital delivery</a:t>
            </a:r>
          </a:p>
        </p:txBody>
      </p:sp>
      <p:sp>
        <p:nvSpPr>
          <p:cNvPr id="9" name="Text 2"/>
          <p:cNvSpPr/>
          <p:nvPr/>
        </p:nvSpPr>
        <p:spPr>
          <a:xfrm>
            <a:off x="15754314" y="10248900"/>
            <a:ext cx="4652958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Future</a:t>
            </a:r>
            <a:endParaRPr lang="en-US" sz="2800"/>
          </a:p>
        </p:txBody>
      </p:sp>
      <p:sp>
        <p:nvSpPr>
          <p:cNvPr id="11" name="Text 4"/>
          <p:cNvSpPr/>
          <p:nvPr/>
        </p:nvSpPr>
        <p:spPr>
          <a:xfrm>
            <a:off x="9587778" y="3580795"/>
            <a:ext cx="3662246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2024 – Present</a:t>
            </a:r>
            <a:endParaRPr lang="en-US" sz="2800"/>
          </a:p>
        </p:txBody>
      </p:sp>
      <p:sp>
        <p:nvSpPr>
          <p:cNvPr id="13" name="Text 6"/>
          <p:cNvSpPr/>
          <p:nvPr/>
        </p:nvSpPr>
        <p:spPr>
          <a:xfrm>
            <a:off x="5008907" y="6553200"/>
            <a:ext cx="1401393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SP3M</a:t>
            </a:r>
            <a:endParaRPr lang="en-US" sz="4000"/>
          </a:p>
        </p:txBody>
      </p:sp>
      <p:sp>
        <p:nvSpPr>
          <p:cNvPr id="14" name="Text 7"/>
          <p:cNvSpPr/>
          <p:nvPr/>
        </p:nvSpPr>
        <p:spPr>
          <a:xfrm>
            <a:off x="10267303" y="6509658"/>
            <a:ext cx="2303194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err="1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PxM</a:t>
            </a:r>
            <a:endParaRPr lang="en-US" sz="4000"/>
          </a:p>
        </p:txBody>
      </p:sp>
      <p:sp>
        <p:nvSpPr>
          <p:cNvPr id="15" name="Text 8"/>
          <p:cNvSpPr/>
          <p:nvPr/>
        </p:nvSpPr>
        <p:spPr>
          <a:xfrm>
            <a:off x="16999056" y="6210300"/>
            <a:ext cx="2379211" cy="842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Next Generation</a:t>
            </a:r>
            <a:endParaRPr lang="en-US" sz="4000"/>
          </a:p>
        </p:txBody>
      </p:sp>
      <p:sp>
        <p:nvSpPr>
          <p:cNvPr id="16" name="Text 9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17</a:t>
            </a:r>
            <a:endParaRPr lang="en-US" sz="220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CAD83C0A-6067-DE66-CAA2-5945CF61E861}"/>
              </a:ext>
            </a:extLst>
          </p:cNvPr>
          <p:cNvSpPr/>
          <p:nvPr/>
        </p:nvSpPr>
        <p:spPr>
          <a:xfrm>
            <a:off x="7362157" y="1825232"/>
            <a:ext cx="8113486" cy="13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Cloud-based Power Platform solution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Seamlessly integrated with M365 ecosystem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Retained and amplified SP3M Execution Strengths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+ Introduced Strategy Planning and  </a:t>
            </a:r>
            <a:b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</a:b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Strategy Performance Management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2860024D-6D67-2D01-873E-139C45500659}"/>
              </a:ext>
            </a:extLst>
          </p:cNvPr>
          <p:cNvSpPr/>
          <p:nvPr/>
        </p:nvSpPr>
        <p:spPr>
          <a:xfrm>
            <a:off x="15208613" y="10871200"/>
            <a:ext cx="5756820" cy="1601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Integrating deeper with Dynamics </a:t>
            </a:r>
            <a:b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</a:b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365 apps and Copilot Studio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Service Management</a:t>
            </a:r>
            <a:endParaRPr lang="ar-SA" sz="2000" kern="0" spc="20">
              <a:solidFill>
                <a:srgbClr val="121362">
                  <a:alpha val="80000"/>
                </a:srgbClr>
              </a:solidFill>
              <a:ea typeface="CA SaygonTextTrial Regular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GRC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EA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kern="0" spc="20">
              <a:solidFill>
                <a:srgbClr val="121362">
                  <a:alpha val="80000"/>
                </a:srgbClr>
              </a:solidFill>
              <a:ea typeface="CA SaygonTextTrial Regular" pitchFamily="34" charset="-122"/>
            </a:endParaRP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7006A118-17B3-EB5B-D963-162C8301BDCF}"/>
              </a:ext>
            </a:extLst>
          </p:cNvPr>
          <p:cNvSpPr/>
          <p:nvPr/>
        </p:nvSpPr>
        <p:spPr>
          <a:xfrm>
            <a:off x="424831" y="10191750"/>
            <a:ext cx="8471992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10272"/>
              </a:lnSpc>
              <a:buFont typeface="Wingdings" panose="05000000000000000000" pitchFamily="2" charset="2"/>
              <a:buChar char="ü"/>
            </a:pPr>
            <a:endParaRPr lang="en-US" sz="2000">
              <a:latin typeface="CA SaygonTextTrial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3015" y="5626100"/>
            <a:ext cx="15093720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Architecture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Overview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How </a:t>
            </a:r>
            <a:r>
              <a:rPr lang="en-US" sz="3600" err="1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</a:t>
            </a: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Integrates with Microsoft Cloud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</a:rPr>
              <a:t>18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Frame 427320765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89488" y="6908801"/>
            <a:ext cx="3390900" cy="2019300"/>
          </a:xfrm>
          <a:prstGeom prst="rect">
            <a:avLst/>
          </a:prstGeom>
        </p:spPr>
      </p:pic>
      <p:pic>
        <p:nvPicPr>
          <p:cNvPr id="4" name="Frame 42732076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44688" y="10426701"/>
            <a:ext cx="3365500" cy="2019300"/>
          </a:xfrm>
          <a:prstGeom prst="rect">
            <a:avLst/>
          </a:prstGeom>
        </p:spPr>
      </p:pic>
      <p:pic>
        <p:nvPicPr>
          <p:cNvPr id="5" name="Frame 42732076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49468" y="10426701"/>
            <a:ext cx="3365500" cy="2019300"/>
          </a:xfrm>
          <a:prstGeom prst="rect">
            <a:avLst/>
          </a:prstGeom>
        </p:spPr>
      </p:pic>
      <p:pic>
        <p:nvPicPr>
          <p:cNvPr id="6" name="Frame 42732076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194088" y="6908801"/>
            <a:ext cx="3390900" cy="2019300"/>
          </a:xfrm>
          <a:prstGeom prst="rect">
            <a:avLst/>
          </a:prstGeom>
        </p:spPr>
      </p:pic>
      <p:pic>
        <p:nvPicPr>
          <p:cNvPr id="7" name="Frame 4273207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26688" y="6908801"/>
            <a:ext cx="3721100" cy="2019300"/>
          </a:xfrm>
          <a:prstGeom prst="rect">
            <a:avLst/>
          </a:prstGeom>
        </p:spPr>
      </p:pic>
      <p:pic>
        <p:nvPicPr>
          <p:cNvPr id="8" name="Frame 42732076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354249" y="10426701"/>
            <a:ext cx="3365500" cy="2019300"/>
          </a:xfrm>
          <a:prstGeom prst="rect">
            <a:avLst/>
          </a:prstGeom>
        </p:spPr>
      </p:pic>
      <p:pic>
        <p:nvPicPr>
          <p:cNvPr id="9" name="Frame 427320765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059029" y="10426701"/>
            <a:ext cx="3365500" cy="2019300"/>
          </a:xfrm>
          <a:prstGeom prst="rect">
            <a:avLst/>
          </a:prstGeom>
        </p:spPr>
      </p:pic>
      <p:pic>
        <p:nvPicPr>
          <p:cNvPr id="10" name="Frame 42732075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88662" y="3200810"/>
            <a:ext cx="4570215" cy="2060265"/>
          </a:xfrm>
          <a:prstGeom prst="rect">
            <a:avLst/>
          </a:prstGeom>
        </p:spPr>
      </p:pic>
      <p:pic>
        <p:nvPicPr>
          <p:cNvPr id="11" name="Group 42732066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628933" y="878967"/>
            <a:ext cx="3216324" cy="1750603"/>
          </a:xfrm>
          <a:prstGeom prst="rect">
            <a:avLst/>
          </a:prstGeom>
        </p:spPr>
      </p:pic>
      <p:sp>
        <p:nvSpPr>
          <p:cNvPr id="12" name="Power Pages"/>
          <p:cNvSpPr/>
          <p:nvPr/>
        </p:nvSpPr>
        <p:spPr>
          <a:xfrm>
            <a:off x="4776788" y="8089901"/>
            <a:ext cx="341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Pages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ternal-facing websites"/>
          <p:cNvSpPr/>
          <p:nvPr/>
        </p:nvSpPr>
        <p:spPr>
          <a:xfrm>
            <a:off x="4776788" y="8623300"/>
            <a:ext cx="341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External-facing websites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wer Apps"/>
          <p:cNvSpPr/>
          <p:nvPr/>
        </p:nvSpPr>
        <p:spPr>
          <a:xfrm>
            <a:off x="19319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Apps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pp development"/>
          <p:cNvSpPr/>
          <p:nvPr/>
        </p:nvSpPr>
        <p:spPr>
          <a:xfrm>
            <a:off x="19319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App development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ower Automate"/>
          <p:cNvSpPr/>
          <p:nvPr/>
        </p:nvSpPr>
        <p:spPr>
          <a:xfrm>
            <a:off x="76342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Automate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rocess automation"/>
          <p:cNvSpPr/>
          <p:nvPr/>
        </p:nvSpPr>
        <p:spPr>
          <a:xfrm>
            <a:off x="76342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Process automation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ataverse"/>
          <p:cNvSpPr/>
          <p:nvPr/>
        </p:nvSpPr>
        <p:spPr>
          <a:xfrm>
            <a:off x="16181388" y="8089901"/>
            <a:ext cx="341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Dataverse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ecure data repository"/>
          <p:cNvSpPr/>
          <p:nvPr/>
        </p:nvSpPr>
        <p:spPr>
          <a:xfrm>
            <a:off x="16181388" y="8623300"/>
            <a:ext cx="341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Secure data repository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ower Virtual Agents"/>
          <p:cNvSpPr/>
          <p:nvPr/>
        </p:nvSpPr>
        <p:spPr>
          <a:xfrm>
            <a:off x="10313988" y="8089901"/>
            <a:ext cx="3746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Virtual Agents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ntelligent chat conversation"/>
          <p:cNvSpPr/>
          <p:nvPr/>
        </p:nvSpPr>
        <p:spPr>
          <a:xfrm>
            <a:off x="10301288" y="8623300"/>
            <a:ext cx="377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Intelligent chat conversation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pilot Studio"/>
          <p:cNvSpPr/>
          <p:nvPr/>
        </p:nvSpPr>
        <p:spPr>
          <a:xfrm>
            <a:off x="133365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Copilot Studio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versational AI building"/>
          <p:cNvSpPr/>
          <p:nvPr/>
        </p:nvSpPr>
        <p:spPr>
          <a:xfrm>
            <a:off x="13336587" y="12141200"/>
            <a:ext cx="340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Conversational AI building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ower BI"/>
          <p:cNvSpPr/>
          <p:nvPr/>
        </p:nvSpPr>
        <p:spPr>
          <a:xfrm>
            <a:off x="190515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BI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usiness analytics"/>
          <p:cNvSpPr/>
          <p:nvPr/>
        </p:nvSpPr>
        <p:spPr>
          <a:xfrm>
            <a:off x="190515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Business analytics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45"/>
          <p:cNvSpPr/>
          <p:nvPr/>
        </p:nvSpPr>
        <p:spPr>
          <a:xfrm>
            <a:off x="23129591" y="12395200"/>
            <a:ext cx="397983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Built Nativelyon Microsoft Power Platform">
            <a:extLst>
              <a:ext uri="{FF2B5EF4-FFF2-40B4-BE49-F238E27FC236}">
                <a16:creationId xmlns:a16="http://schemas.microsoft.com/office/drawing/2014/main" id="{F70DA01A-FE4D-2661-29DE-893AE49513F2}"/>
              </a:ext>
            </a:extLst>
          </p:cNvPr>
          <p:cNvSpPr/>
          <p:nvPr/>
        </p:nvSpPr>
        <p:spPr>
          <a:xfrm>
            <a:off x="1066728" y="762000"/>
            <a:ext cx="137414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121362"/>
                </a:solidFill>
                <a:latin typeface="Segoe UI Regular"/>
                <a:ea typeface="Segoe UI Variable Semibold Text"/>
                <a:cs typeface="Segoe UI Semibold" panose="020B0702040204020203" pitchFamily="34" charset="0"/>
              </a:rPr>
              <a:t>Built on </a:t>
            </a:r>
          </a:p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Variable Semibold Text"/>
                <a:cs typeface="Segoe UI Semibold" panose="020B0702040204020203" pitchFamily="34" charset="0"/>
              </a:rPr>
              <a:t>Power Platform</a:t>
            </a:r>
            <a:endParaRPr lang="en-US" sz="8000" dirty="0">
              <a:latin typeface="Segoe UI Regular"/>
              <a:ea typeface="Segoe UI Variable Semibold Text"/>
              <a:cs typeface="Segoe UI Semibold" panose="020B0702040204020203" pitchFamily="34" charset="0"/>
            </a:endParaRPr>
          </a:p>
        </p:txBody>
      </p:sp>
      <p:sp>
        <p:nvSpPr>
          <p:cNvPr id="28" name="A unified Low codeNo code digital foundation across data automation analytics and AI">
            <a:extLst>
              <a:ext uri="{FF2B5EF4-FFF2-40B4-BE49-F238E27FC236}">
                <a16:creationId xmlns:a16="http://schemas.microsoft.com/office/drawing/2014/main" id="{6E3FF937-7235-7429-FEF0-61125AA2D8F1}"/>
              </a:ext>
            </a:extLst>
          </p:cNvPr>
          <p:cNvSpPr/>
          <p:nvPr/>
        </p:nvSpPr>
        <p:spPr>
          <a:xfrm>
            <a:off x="1066728" y="3175001"/>
            <a:ext cx="14226281" cy="2667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A unified Low code/No code digital</a:t>
            </a:r>
          </a:p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foundation across data, automation, </a:t>
            </a:r>
          </a:p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analytics, and AI</a:t>
            </a:r>
            <a:endParaRPr lang="en-US" sz="3200" dirty="0">
              <a:latin typeface="Segoe UI" panose="020B0502040204020203" pitchFamily="34" charset="0"/>
              <a:ea typeface="Segoe UI Regular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1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9101" y="1562100"/>
            <a:ext cx="11588082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Table of 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C</a:t>
            </a:r>
            <a:r>
              <a:rPr kumimoji="0" lang="en-US" sz="10000" b="0" i="0" u="none" strike="noStrike" kern="1200" cap="none" spc="0" normalizeH="0" baseline="0" noProof="0" err="1">
                <a:ln>
                  <a:noFill/>
                </a:ln>
                <a:solidFill>
                  <a:srgbClr val="29C1FC">
                    <a:alpha val="100000"/>
                  </a:srgbClr>
                </a:solidFill>
                <a:effectLst/>
                <a:uLnTx/>
                <a:uFillTx/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ontents</a:t>
            </a:r>
            <a:endParaRPr kumimoji="0" lang="en-US" sz="10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7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0099" y="5092700"/>
            <a:ext cx="38105" cy="1041400"/>
          </a:xfrm>
          <a:prstGeom prst="rect">
            <a:avLst/>
          </a:prstGeom>
        </p:spPr>
      </p:pic>
      <p:pic>
        <p:nvPicPr>
          <p:cNvPr id="21" name="Image 18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0099" y="7480300"/>
            <a:ext cx="38105" cy="1041400"/>
          </a:xfrm>
          <a:prstGeom prst="rect">
            <a:avLst/>
          </a:prstGeom>
        </p:spPr>
      </p:pic>
      <p:pic>
        <p:nvPicPr>
          <p:cNvPr id="22" name="Image 19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0099" y="9918700"/>
            <a:ext cx="38105" cy="1041400"/>
          </a:xfrm>
          <a:prstGeom prst="rect">
            <a:avLst/>
          </a:prstGeom>
        </p:spPr>
      </p:pic>
      <p:pic>
        <p:nvPicPr>
          <p:cNvPr id="23" name="Image 20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9629" y="5092700"/>
            <a:ext cx="38105" cy="1041400"/>
          </a:xfrm>
          <a:prstGeom prst="rect">
            <a:avLst/>
          </a:prstGeom>
        </p:spPr>
      </p:pic>
      <p:pic>
        <p:nvPicPr>
          <p:cNvPr id="24" name="Image 2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9629" y="7480300"/>
            <a:ext cx="38105" cy="1041400"/>
          </a:xfrm>
          <a:prstGeom prst="rect">
            <a:avLst/>
          </a:prstGeom>
        </p:spPr>
      </p:pic>
      <p:pic>
        <p:nvPicPr>
          <p:cNvPr id="25" name="Image 22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9629" y="9918700"/>
            <a:ext cx="38105" cy="1041400"/>
          </a:xfrm>
          <a:prstGeom prst="rect">
            <a:avLst/>
          </a:prstGeom>
        </p:spPr>
      </p:pic>
      <p:pic>
        <p:nvPicPr>
          <p:cNvPr id="26" name="Image 2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50369" y="5092700"/>
            <a:ext cx="38105" cy="1041400"/>
          </a:xfrm>
          <a:prstGeom prst="rect">
            <a:avLst/>
          </a:prstGeom>
        </p:spPr>
      </p:pic>
      <p:pic>
        <p:nvPicPr>
          <p:cNvPr id="27" name="Image 24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350369" y="7480300"/>
            <a:ext cx="38105" cy="1041400"/>
          </a:xfrm>
          <a:prstGeom prst="rect">
            <a:avLst/>
          </a:prstGeom>
        </p:spPr>
      </p:pic>
      <p:sp>
        <p:nvSpPr>
          <p:cNvPr id="28" name="Text 1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02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0"/>
          <p:cNvSpPr/>
          <p:nvPr/>
        </p:nvSpPr>
        <p:spPr>
          <a:xfrm>
            <a:off x="2508753" y="4823188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03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0" name="Text 0"/>
          <p:cNvSpPr/>
          <p:nvPr/>
        </p:nvSpPr>
        <p:spPr>
          <a:xfrm>
            <a:off x="4780932" y="4686297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What is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?</a:t>
            </a:r>
          </a:p>
        </p:txBody>
      </p:sp>
      <p:sp>
        <p:nvSpPr>
          <p:cNvPr id="31" name="Text 0"/>
          <p:cNvSpPr/>
          <p:nvPr/>
        </p:nvSpPr>
        <p:spPr>
          <a:xfrm>
            <a:off x="2458166" y="7207477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2" name="Text 0"/>
          <p:cNvSpPr/>
          <p:nvPr/>
        </p:nvSpPr>
        <p:spPr>
          <a:xfrm>
            <a:off x="4780932" y="7339361"/>
            <a:ext cx="41136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Architecture Overview</a:t>
            </a:r>
          </a:p>
        </p:txBody>
      </p:sp>
      <p:sp>
        <p:nvSpPr>
          <p:cNvPr id="33" name="Text 0"/>
          <p:cNvSpPr/>
          <p:nvPr/>
        </p:nvSpPr>
        <p:spPr>
          <a:xfrm>
            <a:off x="2458166" y="9596021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26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4" name="Text 0"/>
          <p:cNvSpPr/>
          <p:nvPr/>
        </p:nvSpPr>
        <p:spPr>
          <a:xfrm>
            <a:off x="4780932" y="9813135"/>
            <a:ext cx="41136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Strategies to Identify Leads</a:t>
            </a:r>
          </a:p>
        </p:txBody>
      </p:sp>
      <p:sp>
        <p:nvSpPr>
          <p:cNvPr id="35" name="Text 0"/>
          <p:cNvSpPr/>
          <p:nvPr/>
        </p:nvSpPr>
        <p:spPr>
          <a:xfrm>
            <a:off x="9458345" y="4868326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6" name="Text 0"/>
          <p:cNvSpPr/>
          <p:nvPr/>
        </p:nvSpPr>
        <p:spPr>
          <a:xfrm>
            <a:off x="9407758" y="7252615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7" name="Text 0"/>
          <p:cNvSpPr/>
          <p:nvPr/>
        </p:nvSpPr>
        <p:spPr>
          <a:xfrm>
            <a:off x="9407758" y="9641159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8" name="Text 0"/>
          <p:cNvSpPr/>
          <p:nvPr/>
        </p:nvSpPr>
        <p:spPr>
          <a:xfrm>
            <a:off x="15624416" y="4823188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16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9" name="Text 0"/>
          <p:cNvSpPr/>
          <p:nvPr/>
        </p:nvSpPr>
        <p:spPr>
          <a:xfrm>
            <a:off x="15573829" y="7207477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41" name="Text 0"/>
          <p:cNvSpPr/>
          <p:nvPr/>
        </p:nvSpPr>
        <p:spPr>
          <a:xfrm>
            <a:off x="11657588" y="4683059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Why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?</a:t>
            </a:r>
          </a:p>
        </p:txBody>
      </p:sp>
      <p:sp>
        <p:nvSpPr>
          <p:cNvPr id="42" name="Text 0"/>
          <p:cNvSpPr/>
          <p:nvPr/>
        </p:nvSpPr>
        <p:spPr>
          <a:xfrm>
            <a:off x="11657588" y="7342859"/>
            <a:ext cx="3259309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Microsoft Licenses</a:t>
            </a:r>
          </a:p>
        </p:txBody>
      </p:sp>
      <p:sp>
        <p:nvSpPr>
          <p:cNvPr id="43" name="Text 0"/>
          <p:cNvSpPr/>
          <p:nvPr/>
        </p:nvSpPr>
        <p:spPr>
          <a:xfrm>
            <a:off x="11657588" y="9809897"/>
            <a:ext cx="4927118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Partner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with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ADAE3"/>
              </a:solidFill>
              <a:effectLst/>
              <a:uLnTx/>
              <a:uFillTx/>
              <a:latin typeface="CA SaygonTextTrial Regular"/>
              <a:ea typeface="+mn-ea"/>
              <a:cs typeface="+mn-cs"/>
            </a:endParaRPr>
          </a:p>
        </p:txBody>
      </p:sp>
      <p:sp>
        <p:nvSpPr>
          <p:cNvPr id="44" name="Text 0"/>
          <p:cNvSpPr/>
          <p:nvPr/>
        </p:nvSpPr>
        <p:spPr>
          <a:xfrm>
            <a:off x="17797802" y="4679821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 Evolution </a:t>
            </a:r>
          </a:p>
        </p:txBody>
      </p:sp>
      <p:sp>
        <p:nvSpPr>
          <p:cNvPr id="45" name="Text 0"/>
          <p:cNvSpPr/>
          <p:nvPr/>
        </p:nvSpPr>
        <p:spPr>
          <a:xfrm>
            <a:off x="17797802" y="7342859"/>
            <a:ext cx="41136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defRPr/>
            </a:pPr>
            <a:r>
              <a:rPr lang="en-US" sz="3600">
                <a:solidFill>
                  <a:srgbClr val="DADAE3"/>
                </a:solidFill>
                <a:latin typeface="CA SaygonTextTrial Regular"/>
              </a:rPr>
              <a:t>Target Customer Segments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2 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1" name="name_11"/>
          <p:cNvSpPr/>
          <p:nvPr/>
        </p:nvSpPr>
        <p:spPr>
          <a:xfrm>
            <a:off x="23128287" y="12395201"/>
            <a:ext cx="330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/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7DFFBD-9B63-4FAF-6B46-96EC904A1E7A}"/>
              </a:ext>
            </a:extLst>
          </p:cNvPr>
          <p:cNvGrpSpPr/>
          <p:nvPr/>
        </p:nvGrpSpPr>
        <p:grpSpPr>
          <a:xfrm>
            <a:off x="3963988" y="1600201"/>
            <a:ext cx="16103600" cy="10540999"/>
            <a:chOff x="3963988" y="1600201"/>
            <a:chExt cx="16103600" cy="10540999"/>
          </a:xfrm>
        </p:grpSpPr>
        <p:pic>
          <p:nvPicPr>
            <p:cNvPr id="5" name="Group 427320661" descr="preencoded.png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610916" y="4705827"/>
              <a:ext cx="3011672" cy="1796373"/>
            </a:xfrm>
            <a:prstGeom prst="rect">
              <a:avLst/>
            </a:prstGeom>
          </p:spPr>
        </p:pic>
        <p:pic>
          <p:nvPicPr>
            <p:cNvPr id="6" name="Frame 12" descr="preencoded.png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545128" y="6168589"/>
              <a:ext cx="7043420" cy="2877820"/>
            </a:xfrm>
            <a:prstGeom prst="rect">
              <a:avLst/>
            </a:prstGeom>
          </p:spPr>
        </p:pic>
        <p:sp>
          <p:nvSpPr>
            <p:cNvPr id="12" name="Teams App"/>
            <p:cNvSpPr/>
            <p:nvPr/>
          </p:nvSpPr>
          <p:spPr>
            <a:xfrm>
              <a:off x="8459787" y="5441951"/>
              <a:ext cx="9652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Teams App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ffice 365"/>
            <p:cNvSpPr/>
            <p:nvPr/>
          </p:nvSpPr>
          <p:spPr>
            <a:xfrm>
              <a:off x="6872288" y="5441951"/>
              <a:ext cx="9271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Office 365 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oop"/>
            <p:cNvSpPr/>
            <p:nvPr/>
          </p:nvSpPr>
          <p:spPr>
            <a:xfrm>
              <a:off x="7100888" y="7054851"/>
              <a:ext cx="469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Loop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pprovals"/>
            <p:cNvSpPr/>
            <p:nvPr/>
          </p:nvSpPr>
          <p:spPr>
            <a:xfrm>
              <a:off x="8497888" y="7054851"/>
              <a:ext cx="901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Approvals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opilot"/>
            <p:cNvSpPr/>
            <p:nvPr/>
          </p:nvSpPr>
          <p:spPr>
            <a:xfrm>
              <a:off x="6999287" y="3841751"/>
              <a:ext cx="685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Copilot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utlook App"/>
            <p:cNvSpPr/>
            <p:nvPr/>
          </p:nvSpPr>
          <p:spPr>
            <a:xfrm>
              <a:off x="8396288" y="3841751"/>
              <a:ext cx="1104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Outlook App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Viva"/>
            <p:cNvSpPr/>
            <p:nvPr/>
          </p:nvSpPr>
          <p:spPr>
            <a:xfrm>
              <a:off x="7138987" y="8566151"/>
              <a:ext cx="406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Viva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SharePoint"/>
            <p:cNvSpPr/>
            <p:nvPr/>
          </p:nvSpPr>
          <p:spPr>
            <a:xfrm>
              <a:off x="8447088" y="8566151"/>
              <a:ext cx="1003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SharePoint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roductivity Tools"/>
            <p:cNvSpPr/>
            <p:nvPr/>
          </p:nvSpPr>
          <p:spPr>
            <a:xfrm>
              <a:off x="7510703" y="1695451"/>
              <a:ext cx="2053985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Productivity Tools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roject Sources"/>
            <p:cNvSpPr/>
            <p:nvPr/>
          </p:nvSpPr>
          <p:spPr>
            <a:xfrm>
              <a:off x="11698287" y="1600201"/>
              <a:ext cx="47752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Project Sources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zure Devops"/>
            <p:cNvSpPr/>
            <p:nvPr/>
          </p:nvSpPr>
          <p:spPr>
            <a:xfrm>
              <a:off x="12066588" y="2921000"/>
              <a:ext cx="12065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Azure Devops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Planner"/>
            <p:cNvSpPr/>
            <p:nvPr/>
          </p:nvSpPr>
          <p:spPr>
            <a:xfrm>
              <a:off x="16854487" y="4127500"/>
              <a:ext cx="7112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Planner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Project"/>
            <p:cNvSpPr/>
            <p:nvPr/>
          </p:nvSpPr>
          <p:spPr>
            <a:xfrm>
              <a:off x="15279687" y="2921000"/>
              <a:ext cx="685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Project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Jira"/>
            <p:cNvSpPr/>
            <p:nvPr/>
          </p:nvSpPr>
          <p:spPr>
            <a:xfrm>
              <a:off x="13996988" y="2921000"/>
              <a:ext cx="368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Jira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Primavera"/>
            <p:cNvSpPr/>
            <p:nvPr/>
          </p:nvSpPr>
          <p:spPr>
            <a:xfrm>
              <a:off x="10580687" y="4127500"/>
              <a:ext cx="914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Primavera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ervicenow"/>
            <p:cNvSpPr/>
            <p:nvPr/>
          </p:nvSpPr>
          <p:spPr>
            <a:xfrm>
              <a:off x="16651288" y="2933700"/>
              <a:ext cx="1028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Servicenow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Planisware"/>
            <p:cNvSpPr/>
            <p:nvPr/>
          </p:nvSpPr>
          <p:spPr>
            <a:xfrm>
              <a:off x="15139988" y="4127500"/>
              <a:ext cx="977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Planisware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Planview"/>
            <p:cNvSpPr/>
            <p:nvPr/>
          </p:nvSpPr>
          <p:spPr>
            <a:xfrm>
              <a:off x="12307887" y="4127500"/>
              <a:ext cx="812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err="1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Planview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sana"/>
            <p:cNvSpPr/>
            <p:nvPr/>
          </p:nvSpPr>
          <p:spPr>
            <a:xfrm>
              <a:off x="13882687" y="4127500"/>
              <a:ext cx="558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Asana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Smartsheet"/>
            <p:cNvSpPr/>
            <p:nvPr/>
          </p:nvSpPr>
          <p:spPr>
            <a:xfrm>
              <a:off x="10504487" y="2921001"/>
              <a:ext cx="1066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Smartsheet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trategy"/>
            <p:cNvSpPr/>
            <p:nvPr/>
          </p:nvSpPr>
          <p:spPr>
            <a:xfrm>
              <a:off x="10961688" y="7162999"/>
              <a:ext cx="8720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Strategy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Demand"/>
            <p:cNvSpPr/>
            <p:nvPr/>
          </p:nvSpPr>
          <p:spPr>
            <a:xfrm>
              <a:off x="12765088" y="7162999"/>
              <a:ext cx="8176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Demand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ortfolios"/>
            <p:cNvSpPr/>
            <p:nvPr/>
          </p:nvSpPr>
          <p:spPr>
            <a:xfrm>
              <a:off x="14466888" y="7162999"/>
              <a:ext cx="970572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Portfolios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rograms"/>
            <p:cNvSpPr/>
            <p:nvPr/>
          </p:nvSpPr>
          <p:spPr>
            <a:xfrm>
              <a:off x="16270288" y="7162999"/>
              <a:ext cx="928873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Programs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Projects"/>
            <p:cNvSpPr/>
            <p:nvPr/>
          </p:nvSpPr>
          <p:spPr>
            <a:xfrm>
              <a:off x="10987087" y="8636199"/>
              <a:ext cx="8315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Projects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Performance"/>
            <p:cNvSpPr/>
            <p:nvPr/>
          </p:nvSpPr>
          <p:spPr>
            <a:xfrm>
              <a:off x="12549188" y="8636199"/>
              <a:ext cx="1248564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Performance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Benefits"/>
            <p:cNvSpPr/>
            <p:nvPr/>
          </p:nvSpPr>
          <p:spPr>
            <a:xfrm>
              <a:off x="14530388" y="8636199"/>
              <a:ext cx="8442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Benefits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sources"/>
            <p:cNvSpPr/>
            <p:nvPr/>
          </p:nvSpPr>
          <p:spPr>
            <a:xfrm>
              <a:off x="16232187" y="8636199"/>
              <a:ext cx="998371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Resources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10758488" y="9829800"/>
              <a:ext cx="2908300" cy="711200"/>
              <a:chOff x="10758488" y="9829800"/>
              <a:chExt cx="2908300" cy="711200"/>
            </a:xfrm>
          </p:grpSpPr>
          <p:pic>
            <p:nvPicPr>
              <p:cNvPr id="7" name="Frame 427320757" descr="preencoded.png"/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0758488" y="9829800"/>
                <a:ext cx="2882900" cy="711200"/>
              </a:xfrm>
              <a:prstGeom prst="rect">
                <a:avLst/>
              </a:prstGeom>
            </p:spPr>
          </p:pic>
          <p:sp>
            <p:nvSpPr>
              <p:cNvPr id="40" name="Power Platform"/>
              <p:cNvSpPr/>
              <p:nvPr/>
            </p:nvSpPr>
            <p:spPr>
              <a:xfrm>
                <a:off x="11545888" y="10007600"/>
                <a:ext cx="2120900" cy="3556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21362"/>
                    </a:solidFill>
                    <a:effectLst/>
                    <a:uLnTx/>
                    <a:uFillTx/>
                    <a:latin typeface="TT Wellingtons Trl Bold" pitchFamily="34" charset="0"/>
                    <a:ea typeface="TT Wellingtons Trl Bold" pitchFamily="34" charset="-122"/>
                    <a:cs typeface="TT Wellingtons Trl Bold" pitchFamily="34" charset="-120"/>
                  </a:rPr>
                  <a:t>Power Platform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Power Apps"/>
            <p:cNvSpPr/>
            <p:nvPr/>
          </p:nvSpPr>
          <p:spPr>
            <a:xfrm>
              <a:off x="6910387" y="11734800"/>
              <a:ext cx="1041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Apps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Power BI"/>
            <p:cNvSpPr/>
            <p:nvPr/>
          </p:nvSpPr>
          <p:spPr>
            <a:xfrm>
              <a:off x="16702087" y="11734800"/>
              <a:ext cx="787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BI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Dataverse"/>
            <p:cNvSpPr/>
            <p:nvPr/>
          </p:nvSpPr>
          <p:spPr>
            <a:xfrm>
              <a:off x="15203487" y="11734800"/>
              <a:ext cx="914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Dataverse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opilot Studio"/>
            <p:cNvSpPr/>
            <p:nvPr/>
          </p:nvSpPr>
          <p:spPr>
            <a:xfrm>
              <a:off x="13412787" y="11734800"/>
              <a:ext cx="1295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Copilot Studio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Power Virtual Agents"/>
            <p:cNvSpPr/>
            <p:nvPr/>
          </p:nvSpPr>
          <p:spPr>
            <a:xfrm>
              <a:off x="11761787" y="11734800"/>
              <a:ext cx="1193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Virtual
Agents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Power Automate"/>
            <p:cNvSpPr/>
            <p:nvPr/>
          </p:nvSpPr>
          <p:spPr>
            <a:xfrm>
              <a:off x="9932988" y="11734800"/>
              <a:ext cx="14605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Automate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ower Pages"/>
            <p:cNvSpPr/>
            <p:nvPr/>
          </p:nvSpPr>
          <p:spPr>
            <a:xfrm>
              <a:off x="8421688" y="11734800"/>
              <a:ext cx="1130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Pages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OB Systems"/>
            <p:cNvSpPr/>
            <p:nvPr/>
          </p:nvSpPr>
          <p:spPr>
            <a:xfrm>
              <a:off x="18632488" y="1785814"/>
              <a:ext cx="1435100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LOB Systems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365 CE"/>
            <p:cNvSpPr/>
            <p:nvPr/>
          </p:nvSpPr>
          <p:spPr>
            <a:xfrm>
              <a:off x="18975388" y="7708900"/>
              <a:ext cx="749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CE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365 FO"/>
            <p:cNvSpPr/>
            <p:nvPr/>
          </p:nvSpPr>
          <p:spPr>
            <a:xfrm>
              <a:off x="18975388" y="9232900"/>
              <a:ext cx="749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FO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365 PO"/>
            <p:cNvSpPr/>
            <p:nvPr/>
          </p:nvSpPr>
          <p:spPr>
            <a:xfrm>
              <a:off x="18975387" y="6273800"/>
              <a:ext cx="7620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PO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usion"/>
            <p:cNvSpPr/>
            <p:nvPr/>
          </p:nvSpPr>
          <p:spPr>
            <a:xfrm>
              <a:off x="19051587" y="3716635"/>
              <a:ext cx="6096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Fusion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is"/>
            <p:cNvSpPr/>
            <p:nvPr/>
          </p:nvSpPr>
          <p:spPr>
            <a:xfrm>
              <a:off x="19165887" y="10706100"/>
              <a:ext cx="3810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Aris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Jaggaer"/>
            <p:cNvSpPr/>
            <p:nvPr/>
          </p:nvSpPr>
          <p:spPr>
            <a:xfrm>
              <a:off x="19000787" y="4838700"/>
              <a:ext cx="7366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Jaggaer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SAP"/>
            <p:cNvSpPr/>
            <p:nvPr/>
          </p:nvSpPr>
          <p:spPr>
            <a:xfrm>
              <a:off x="19153188" y="11938000"/>
              <a:ext cx="393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SAP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Security compliance"/>
            <p:cNvSpPr/>
            <p:nvPr/>
          </p:nvSpPr>
          <p:spPr>
            <a:xfrm>
              <a:off x="3963988" y="1785814"/>
              <a:ext cx="2197100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Security &amp; compliance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Microsoft Defender"/>
            <p:cNvSpPr/>
            <p:nvPr/>
          </p:nvSpPr>
          <p:spPr>
            <a:xfrm>
              <a:off x="4395787" y="42481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Microsoft Defender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Microsoft sentinel"/>
            <p:cNvSpPr/>
            <p:nvPr/>
          </p:nvSpPr>
          <p:spPr>
            <a:xfrm>
              <a:off x="4395787" y="64960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 Microsoft sentinel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Microsoft Purview"/>
            <p:cNvSpPr/>
            <p:nvPr/>
          </p:nvSpPr>
          <p:spPr>
            <a:xfrm>
              <a:off x="4395787" y="87439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 Microsoft Purview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Microsoft Security Copilot"/>
            <p:cNvSpPr/>
            <p:nvPr/>
          </p:nvSpPr>
          <p:spPr>
            <a:xfrm>
              <a:off x="4395787" y="10991851"/>
              <a:ext cx="1320800" cy="609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Microsoft Security Copilot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Image 9" descr=" 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2985" y="4599214"/>
              <a:ext cx="635079" cy="669727"/>
            </a:xfrm>
            <a:prstGeom prst="rect">
              <a:avLst/>
            </a:prstGeom>
          </p:spPr>
        </p:pic>
        <p:pic>
          <p:nvPicPr>
            <p:cNvPr id="66" name="Image 10" descr=" 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9883" y="4599214"/>
              <a:ext cx="660483" cy="736600"/>
            </a:xfrm>
            <a:prstGeom prst="rect">
              <a:avLst/>
            </a:prstGeom>
          </p:spPr>
        </p:pic>
        <p:pic>
          <p:nvPicPr>
            <p:cNvPr id="67" name="Image 17" descr=" 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6775" y="6199414"/>
              <a:ext cx="800200" cy="749300"/>
            </a:xfrm>
            <a:prstGeom prst="rect">
              <a:avLst/>
            </a:prstGeom>
          </p:spPr>
        </p:pic>
        <p:pic>
          <p:nvPicPr>
            <p:cNvPr id="68" name="Image 18" descr=" 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29077" y="3024414"/>
              <a:ext cx="757841" cy="689037"/>
            </a:xfrm>
            <a:prstGeom prst="rect">
              <a:avLst/>
            </a:prstGeom>
          </p:spPr>
        </p:pic>
        <p:pic>
          <p:nvPicPr>
            <p:cNvPr id="69" name="Image 19" descr=" 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4074" y="3011714"/>
              <a:ext cx="825603" cy="698500"/>
            </a:xfrm>
            <a:prstGeom prst="rect">
              <a:avLst/>
            </a:prstGeom>
          </p:spPr>
        </p:pic>
        <p:pic>
          <p:nvPicPr>
            <p:cNvPr id="70" name="Image 20" descr=" 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41778" y="7710714"/>
              <a:ext cx="723990" cy="723900"/>
            </a:xfrm>
            <a:prstGeom prst="rect">
              <a:avLst/>
            </a:prstGeom>
          </p:spPr>
        </p:pic>
        <p:pic>
          <p:nvPicPr>
            <p:cNvPr id="71" name="Image 21" descr=" 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80283" y="7710714"/>
              <a:ext cx="660483" cy="736600"/>
            </a:xfrm>
            <a:prstGeom prst="rect">
              <a:avLst/>
            </a:prstGeom>
          </p:spPr>
        </p:pic>
        <p:pic>
          <p:nvPicPr>
            <p:cNvPr id="72" name="Image 115" descr=" 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03673" y="6135914"/>
              <a:ext cx="812902" cy="812800"/>
            </a:xfrm>
            <a:prstGeom prst="rect">
              <a:avLst/>
            </a:prstGeom>
          </p:spPr>
        </p:pic>
        <p:pic>
          <p:nvPicPr>
            <p:cNvPr id="73" name="Image 22" descr=" 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88638" y="2116298"/>
              <a:ext cx="711289" cy="711200"/>
            </a:xfrm>
            <a:prstGeom prst="rect">
              <a:avLst/>
            </a:prstGeom>
          </p:spPr>
        </p:pic>
        <p:pic>
          <p:nvPicPr>
            <p:cNvPr id="75" name="Image 27" descr=" 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241757" y="2141698"/>
              <a:ext cx="762095" cy="660400"/>
            </a:xfrm>
            <a:prstGeom prst="rect">
              <a:avLst/>
            </a:prstGeom>
          </p:spPr>
        </p:pic>
        <p:pic>
          <p:nvPicPr>
            <p:cNvPr id="76" name="Image 28" descr=" 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44582" y="2128998"/>
              <a:ext cx="685886" cy="685800"/>
            </a:xfrm>
            <a:prstGeom prst="rect">
              <a:avLst/>
            </a:prstGeom>
          </p:spPr>
        </p:pic>
        <p:pic>
          <p:nvPicPr>
            <p:cNvPr id="77" name="Image 29" descr=" 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94589" y="3335498"/>
              <a:ext cx="673184" cy="673100"/>
            </a:xfrm>
            <a:prstGeom prst="rect">
              <a:avLst/>
            </a:prstGeom>
          </p:spPr>
        </p:pic>
        <p:pic>
          <p:nvPicPr>
            <p:cNvPr id="78" name="Image 30" descr=" 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791351" y="2205198"/>
              <a:ext cx="711289" cy="647700"/>
            </a:xfrm>
            <a:prstGeom prst="rect">
              <a:avLst/>
            </a:prstGeom>
          </p:spPr>
        </p:pic>
        <p:pic>
          <p:nvPicPr>
            <p:cNvPr id="79" name="Image 31" descr=" 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381474" y="3398998"/>
              <a:ext cx="495362" cy="647700"/>
            </a:xfrm>
            <a:prstGeom prst="rect">
              <a:avLst/>
            </a:prstGeom>
          </p:spPr>
        </p:pic>
        <p:pic>
          <p:nvPicPr>
            <p:cNvPr id="80" name="Image 32" descr=" 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231481" y="3525998"/>
              <a:ext cx="838305" cy="393700"/>
            </a:xfrm>
            <a:prstGeom prst="rect">
              <a:avLst/>
            </a:prstGeom>
          </p:spPr>
        </p:pic>
        <p:pic>
          <p:nvPicPr>
            <p:cNvPr id="81" name="Image 33" descr=" 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882687" y="3487898"/>
              <a:ext cx="609676" cy="571500"/>
            </a:xfrm>
            <a:prstGeom prst="rect">
              <a:avLst/>
            </a:prstGeom>
          </p:spPr>
        </p:pic>
        <p:pic>
          <p:nvPicPr>
            <p:cNvPr id="82" name="Image 34" descr=" "/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758097" y="2167098"/>
              <a:ext cx="546168" cy="685800"/>
            </a:xfrm>
            <a:prstGeom prst="rect">
              <a:avLst/>
            </a:prstGeom>
          </p:spPr>
        </p:pic>
        <p:pic>
          <p:nvPicPr>
            <p:cNvPr id="83" name="Image 35" descr=" 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9051462" y="6897590"/>
              <a:ext cx="571571" cy="762000"/>
            </a:xfrm>
            <a:prstGeom prst="rect">
              <a:avLst/>
            </a:prstGeom>
          </p:spPr>
        </p:pic>
        <p:pic>
          <p:nvPicPr>
            <p:cNvPr id="84" name="Image 36" descr=" 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987954" y="8332690"/>
              <a:ext cx="685886" cy="850900"/>
            </a:xfrm>
            <a:prstGeom prst="rect">
              <a:avLst/>
            </a:prstGeom>
          </p:spPr>
        </p:pic>
        <p:pic>
          <p:nvPicPr>
            <p:cNvPr id="85" name="Image 37" descr=" 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949849" y="5462490"/>
              <a:ext cx="762095" cy="762000"/>
            </a:xfrm>
            <a:prstGeom prst="rect">
              <a:avLst/>
            </a:prstGeom>
          </p:spPr>
        </p:pic>
        <p:pic>
          <p:nvPicPr>
            <p:cNvPr id="88" name="Image 42" descr=" 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594204" y="4344890"/>
              <a:ext cx="1473384" cy="609600"/>
            </a:xfrm>
            <a:prstGeom prst="rect">
              <a:avLst/>
            </a:prstGeom>
          </p:spPr>
        </p:pic>
        <p:pic>
          <p:nvPicPr>
            <p:cNvPr id="89" name="Image 43" descr=" 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860938" y="11329890"/>
              <a:ext cx="939917" cy="508000"/>
            </a:xfrm>
            <a:prstGeom prst="rect">
              <a:avLst/>
            </a:prstGeom>
          </p:spPr>
        </p:pic>
        <p:grpSp>
          <p:nvGrpSpPr>
            <p:cNvPr id="92" name="Группа 91"/>
            <p:cNvGrpSpPr/>
            <p:nvPr/>
          </p:nvGrpSpPr>
          <p:grpSpPr>
            <a:xfrm>
              <a:off x="18797429" y="2773092"/>
              <a:ext cx="1066933" cy="778482"/>
              <a:chOff x="17617102" y="2451100"/>
              <a:chExt cx="1066933" cy="778482"/>
            </a:xfrm>
          </p:grpSpPr>
          <p:pic>
            <p:nvPicPr>
              <p:cNvPr id="90" name="Image 38" descr=" 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617102" y="3056582"/>
                <a:ext cx="1066933" cy="173000"/>
              </a:xfrm>
              <a:prstGeom prst="rect">
                <a:avLst/>
              </a:prstGeom>
            </p:spPr>
          </p:pic>
          <p:pic>
            <p:nvPicPr>
              <p:cNvPr id="91" name="Image 39" descr=" "/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7718032" y="2451100"/>
                <a:ext cx="865085" cy="562235"/>
              </a:xfrm>
              <a:prstGeom prst="rect">
                <a:avLst/>
              </a:prstGeom>
            </p:spPr>
          </p:pic>
        </p:grpSp>
        <p:pic>
          <p:nvPicPr>
            <p:cNvPr id="93" name="Image 2" descr=" 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681298" y="10823717"/>
              <a:ext cx="787498" cy="723900"/>
            </a:xfrm>
            <a:prstGeom prst="rect">
              <a:avLst/>
            </a:prstGeom>
          </p:spPr>
        </p:pic>
        <p:pic>
          <p:nvPicPr>
            <p:cNvPr id="94" name="Image 3" descr=" 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5281698" y="10798317"/>
              <a:ext cx="787498" cy="787400"/>
            </a:xfrm>
            <a:prstGeom prst="rect">
              <a:avLst/>
            </a:prstGeom>
          </p:spPr>
        </p:pic>
        <p:pic>
          <p:nvPicPr>
            <p:cNvPr id="95" name="Image 4" descr=" 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1991987" y="10811017"/>
              <a:ext cx="800200" cy="749300"/>
            </a:xfrm>
            <a:prstGeom prst="rect">
              <a:avLst/>
            </a:prstGeom>
          </p:spPr>
        </p:pic>
        <p:pic>
          <p:nvPicPr>
            <p:cNvPr id="96" name="Image 5" descr=" 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353482" y="10785617"/>
              <a:ext cx="800200" cy="800100"/>
            </a:xfrm>
            <a:prstGeom prst="rect">
              <a:avLst/>
            </a:prstGeom>
          </p:spPr>
        </p:pic>
        <p:pic>
          <p:nvPicPr>
            <p:cNvPr id="97" name="Image 6" descr=" 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651470" y="10823717"/>
              <a:ext cx="736692" cy="736600"/>
            </a:xfrm>
            <a:prstGeom prst="rect">
              <a:avLst/>
            </a:prstGeom>
          </p:spPr>
        </p:pic>
        <p:pic>
          <p:nvPicPr>
            <p:cNvPr id="98" name="Image 7" descr=" 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7051070" y="10823717"/>
              <a:ext cx="749394" cy="736600"/>
            </a:xfrm>
            <a:prstGeom prst="rect">
              <a:avLst/>
            </a:prstGeom>
          </p:spPr>
        </p:pic>
        <p:pic>
          <p:nvPicPr>
            <p:cNvPr id="99" name="Image 8" descr=" 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6818590" y="10798317"/>
              <a:ext cx="622378" cy="774700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641135" y="3333751"/>
              <a:ext cx="821506" cy="821506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715303" y="5558065"/>
              <a:ext cx="681665" cy="82314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641135" y="7844248"/>
              <a:ext cx="821506" cy="821506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645266" y="10115676"/>
              <a:ext cx="783155" cy="783155"/>
            </a:xfrm>
            <a:prstGeom prst="rect">
              <a:avLst/>
            </a:prstGeom>
          </p:spPr>
        </p:pic>
        <p:pic>
          <p:nvPicPr>
            <p:cNvPr id="105" name="Image 54" descr=" 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6794191" y="1730116"/>
              <a:ext cx="587684" cy="534231"/>
            </a:xfrm>
            <a:prstGeom prst="rect">
              <a:avLst/>
            </a:prstGeom>
          </p:spPr>
        </p:pic>
        <p:grpSp>
          <p:nvGrpSpPr>
            <p:cNvPr id="106" name="Группа 105"/>
            <p:cNvGrpSpPr/>
            <p:nvPr/>
          </p:nvGrpSpPr>
          <p:grpSpPr>
            <a:xfrm>
              <a:off x="18831147" y="9856690"/>
              <a:ext cx="939917" cy="812800"/>
              <a:chOff x="17680610" y="9499600"/>
              <a:chExt cx="939917" cy="812800"/>
            </a:xfrm>
          </p:grpSpPr>
          <p:pic>
            <p:nvPicPr>
              <p:cNvPr id="107" name="Image 40" descr=" "/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680610" y="10109200"/>
                <a:ext cx="939917" cy="203200"/>
              </a:xfrm>
              <a:prstGeom prst="rect">
                <a:avLst/>
              </a:prstGeom>
            </p:spPr>
          </p:pic>
          <p:pic>
            <p:nvPicPr>
              <p:cNvPr id="108" name="Image 41" descr=" "/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807626" y="9499600"/>
                <a:ext cx="698587" cy="698500"/>
              </a:xfrm>
              <a:prstGeom prst="rect">
                <a:avLst/>
              </a:prstGeom>
            </p:spPr>
          </p:pic>
        </p:grpSp>
        <p:grpSp>
          <p:nvGrpSpPr>
            <p:cNvPr id="109" name="Group 30">
              <a:extLst>
                <a:ext uri="{FF2B5EF4-FFF2-40B4-BE49-F238E27FC236}">
                  <a16:creationId xmlns:a16="http://schemas.microsoft.com/office/drawing/2014/main" id="{BA37759E-6476-9A5B-A119-B709E0539925}"/>
                </a:ext>
              </a:extLst>
            </p:cNvPr>
            <p:cNvGrpSpPr/>
            <p:nvPr/>
          </p:nvGrpSpPr>
          <p:grpSpPr>
            <a:xfrm>
              <a:off x="16858996" y="3328300"/>
              <a:ext cx="680330" cy="680298"/>
              <a:chOff x="18104916" y="2312149"/>
              <a:chExt cx="1485971" cy="1485900"/>
            </a:xfrm>
          </p:grpSpPr>
          <p:pic>
            <p:nvPicPr>
              <p:cNvPr id="110" name="Image 18" descr=" "/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8104916" y="2312149"/>
                <a:ext cx="1485971" cy="1485900"/>
              </a:xfrm>
              <a:prstGeom prst="rect">
                <a:avLst/>
              </a:prstGeom>
            </p:spPr>
          </p:pic>
          <p:pic>
            <p:nvPicPr>
              <p:cNvPr id="111" name="Image 20" descr=" "/>
              <p:cNvPicPr>
                <a:picLocks noChangeAspect="1"/>
              </p:cNvPicPr>
              <p:nvPr/>
            </p:nvPicPr>
            <p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>
                <a:off x="18384549" y="2775451"/>
                <a:ext cx="1206329" cy="10225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4767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2085" y="5626100"/>
            <a:ext cx="12375580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Microsoft 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Licenses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Overview of Microsoft Licenses for </a:t>
            </a:r>
            <a:r>
              <a:rPr lang="en-US" sz="3600" err="1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21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3" y="0"/>
            <a:ext cx="23701162" cy="13716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22</a:t>
            </a:r>
            <a:endParaRPr lang="en-US" sz="2200" dirty="0"/>
          </a:p>
        </p:txBody>
      </p:sp>
      <p:pic>
        <p:nvPicPr>
          <p:cNvPr id="5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692" y="10553688"/>
            <a:ext cx="6985873" cy="838200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692" y="4140188"/>
            <a:ext cx="5110715" cy="519055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4764" y="7903332"/>
            <a:ext cx="2831338" cy="174403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05283" y="7061696"/>
            <a:ext cx="2381597" cy="2548558"/>
          </a:xfrm>
          <a:prstGeom prst="rect">
            <a:avLst/>
          </a:prstGeom>
        </p:spPr>
      </p:pic>
      <p:pic>
        <p:nvPicPr>
          <p:cNvPr id="9" name="Image 6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96764" y="7581553"/>
            <a:ext cx="30662" cy="15577"/>
          </a:xfrm>
          <a:prstGeom prst="rect">
            <a:avLst/>
          </a:prstGeom>
        </p:spPr>
      </p:pic>
      <p:pic>
        <p:nvPicPr>
          <p:cNvPr id="10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00223" y="4513151"/>
            <a:ext cx="2386708" cy="2553754"/>
          </a:xfrm>
          <a:prstGeom prst="rect">
            <a:avLst/>
          </a:prstGeom>
        </p:spPr>
      </p:pic>
      <p:pic>
        <p:nvPicPr>
          <p:cNvPr id="11" name="Image 8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6244" y="6174817"/>
            <a:ext cx="163545" cy="0"/>
          </a:xfrm>
          <a:prstGeom prst="rect">
            <a:avLst/>
          </a:prstGeom>
        </p:spPr>
      </p:pic>
      <p:pic>
        <p:nvPicPr>
          <p:cNvPr id="12" name="Image 9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660" y="4441230"/>
            <a:ext cx="5160" cy="0"/>
          </a:xfrm>
          <a:prstGeom prst="rect">
            <a:avLst/>
          </a:prstGeom>
        </p:spPr>
      </p:pic>
      <p:pic>
        <p:nvPicPr>
          <p:cNvPr id="13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31874" y="4441230"/>
            <a:ext cx="2729117" cy="1744030"/>
          </a:xfrm>
          <a:prstGeom prst="rect">
            <a:avLst/>
          </a:prstGeom>
        </p:spPr>
      </p:pic>
      <p:pic>
        <p:nvPicPr>
          <p:cNvPr id="14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59857" y="4441230"/>
            <a:ext cx="1229933" cy="1733649"/>
          </a:xfrm>
          <a:prstGeom prst="rect">
            <a:avLst/>
          </a:prstGeom>
        </p:spPr>
      </p:pic>
      <p:pic>
        <p:nvPicPr>
          <p:cNvPr id="15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50377" y="4441230"/>
            <a:ext cx="2828510" cy="2527796"/>
          </a:xfrm>
          <a:prstGeom prst="rect">
            <a:avLst/>
          </a:prstGeom>
        </p:spPr>
      </p:pic>
      <p:pic>
        <p:nvPicPr>
          <p:cNvPr id="16" name="Image 13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462394" y="5552877"/>
            <a:ext cx="1638381" cy="1638300"/>
          </a:xfrm>
          <a:prstGeom prst="rect">
            <a:avLst/>
          </a:prstGeom>
        </p:spPr>
      </p:pic>
      <p:pic>
        <p:nvPicPr>
          <p:cNvPr id="17" name="Image 14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50338" y="5705128"/>
            <a:ext cx="1625679" cy="1714500"/>
          </a:xfrm>
          <a:prstGeom prst="rect">
            <a:avLst/>
          </a:prstGeom>
        </p:spPr>
      </p:pic>
      <p:pic>
        <p:nvPicPr>
          <p:cNvPr id="18" name="Image 15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9450" y="9918750"/>
            <a:ext cx="1346269" cy="1485900"/>
          </a:xfrm>
          <a:prstGeom prst="rect">
            <a:avLst/>
          </a:prstGeom>
        </p:spPr>
      </p:pic>
      <p:pic>
        <p:nvPicPr>
          <p:cNvPr id="19" name="Image 16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55715" y="2049397"/>
            <a:ext cx="1752683" cy="1600200"/>
          </a:xfrm>
          <a:prstGeom prst="rect">
            <a:avLst/>
          </a:prstGeom>
        </p:spPr>
      </p:pic>
      <p:pic>
        <p:nvPicPr>
          <p:cNvPr id="24" name="Image 21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991236" y="10096500"/>
            <a:ext cx="1117653" cy="1409700"/>
          </a:xfrm>
          <a:prstGeom prst="rect">
            <a:avLst/>
          </a:prstGeom>
        </p:spPr>
      </p:pic>
      <p:sp>
        <p:nvSpPr>
          <p:cNvPr id="25" name="Text 1"/>
          <p:cNvSpPr/>
          <p:nvPr/>
        </p:nvSpPr>
        <p:spPr>
          <a:xfrm>
            <a:off x="20307870" y="7241977"/>
            <a:ext cx="2023638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Apps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Premium</a:t>
            </a:r>
            <a:endParaRPr lang="en-US" sz="2500"/>
          </a:p>
        </p:txBody>
      </p:sp>
      <p:sp>
        <p:nvSpPr>
          <p:cNvPr id="26" name="Text 2"/>
          <p:cNvSpPr/>
          <p:nvPr/>
        </p:nvSpPr>
        <p:spPr>
          <a:xfrm>
            <a:off x="2640332" y="7622803"/>
            <a:ext cx="1159997" cy="48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Teams</a:t>
            </a:r>
            <a:endParaRPr lang="en-US" sz="2500"/>
          </a:p>
        </p:txBody>
      </p:sp>
      <p:sp>
        <p:nvSpPr>
          <p:cNvPr id="27" name="Text 3"/>
          <p:cNvSpPr/>
          <p:nvPr/>
        </p:nvSpPr>
        <p:spPr>
          <a:xfrm>
            <a:off x="3798963" y="11558538"/>
            <a:ext cx="1896632" cy="88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Office 365 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E3 </a:t>
            </a: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bin SemiBold" pitchFamily="34" charset="0"/>
                <a:ea typeface="Cabin SemiBold" pitchFamily="34" charset="-122"/>
                <a:cs typeface="Cabin SemiBold" pitchFamily="34" charset="-120"/>
              </a:rPr>
              <a:t>/ </a:t>
            </a: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E5</a:t>
            </a:r>
            <a:endParaRPr lang="en-US" sz="25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37759E-6476-9A5B-A119-B709E0539925}"/>
              </a:ext>
            </a:extLst>
          </p:cNvPr>
          <p:cNvGrpSpPr/>
          <p:nvPr/>
        </p:nvGrpSpPr>
        <p:grpSpPr>
          <a:xfrm>
            <a:off x="17063695" y="2251189"/>
            <a:ext cx="1548387" cy="2500403"/>
            <a:chOff x="18104917" y="2312149"/>
            <a:chExt cx="1548387" cy="2500403"/>
          </a:xfrm>
        </p:grpSpPr>
        <p:pic>
          <p:nvPicPr>
            <p:cNvPr id="21" name="Image 18" descr=" 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104917" y="2312149"/>
              <a:ext cx="1485971" cy="1485900"/>
            </a:xfrm>
            <a:prstGeom prst="rect">
              <a:avLst/>
            </a:prstGeom>
          </p:spPr>
        </p:pic>
        <p:pic>
          <p:nvPicPr>
            <p:cNvPr id="23" name="Image 20" descr=" 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8384551" y="2775451"/>
              <a:ext cx="1206328" cy="1022573"/>
            </a:xfrm>
            <a:prstGeom prst="rect">
              <a:avLst/>
            </a:prstGeom>
          </p:spPr>
        </p:pic>
        <p:sp>
          <p:nvSpPr>
            <p:cNvPr id="28" name="Text 4"/>
            <p:cNvSpPr/>
            <p:nvPr/>
          </p:nvSpPr>
          <p:spPr>
            <a:xfrm>
              <a:off x="18264696" y="3932019"/>
              <a:ext cx="1388608" cy="8805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Planner</a:t>
              </a:r>
              <a:endParaRPr lang="en-US" sz="2500"/>
            </a:p>
            <a:p>
              <a:pPr marL="0" indent="0" algn="ctr">
                <a:buNone/>
              </a:pP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P1 </a:t>
              </a: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bin SemiBold" pitchFamily="34" charset="0"/>
                  <a:ea typeface="Cabin SemiBold" pitchFamily="34" charset="-122"/>
                  <a:cs typeface="Cabin SemiBold" pitchFamily="34" charset="-120"/>
                </a:rPr>
                <a:t>/ </a:t>
              </a: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P3</a:t>
              </a:r>
              <a:endParaRPr lang="en-US" sz="2500"/>
            </a:p>
          </p:txBody>
        </p:sp>
      </p:grpSp>
      <p:sp>
        <p:nvSpPr>
          <p:cNvPr id="29" name="Text 5"/>
          <p:cNvSpPr/>
          <p:nvPr/>
        </p:nvSpPr>
        <p:spPr>
          <a:xfrm>
            <a:off x="18779556" y="11607800"/>
            <a:ext cx="1528314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BI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Pro</a:t>
            </a:r>
            <a:endParaRPr lang="en-US" sz="2500"/>
          </a:p>
        </p:txBody>
      </p:sp>
      <p:sp>
        <p:nvSpPr>
          <p:cNvPr id="30" name="Text 6"/>
          <p:cNvSpPr/>
          <p:nvPr/>
        </p:nvSpPr>
        <p:spPr>
          <a:xfrm>
            <a:off x="5669500" y="3954397"/>
            <a:ext cx="1337805" cy="48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Copilot</a:t>
            </a:r>
            <a:endParaRPr lang="en-US"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23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574997" y="1193800"/>
            <a:ext cx="7941597" cy="278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74"/>
              </a:lnSpc>
              <a:buNone/>
            </a:pPr>
            <a:r>
              <a:rPr lang="en-US" sz="64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Microsoft licenses required</a:t>
            </a:r>
            <a:r>
              <a:rPr lang="en-US" sz="64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per PxM license</a:t>
            </a:r>
            <a:endParaRPr lang="en-US" sz="640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206" y="2451100"/>
            <a:ext cx="21643505" cy="9525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982536" y="3759101"/>
            <a:ext cx="1308082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Teams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Enterprise</a:t>
            </a:r>
            <a:endParaRPr lang="en-US" sz="1800"/>
          </a:p>
        </p:txBody>
      </p:sp>
      <p:sp>
        <p:nvSpPr>
          <p:cNvPr id="7" name="Text 3"/>
          <p:cNvSpPr/>
          <p:nvPr/>
        </p:nvSpPr>
        <p:spPr>
          <a:xfrm>
            <a:off x="11509375" y="3759101"/>
            <a:ext cx="736595" cy="85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0365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E3</a:t>
            </a: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bin Medium" pitchFamily="34" charset="0"/>
                <a:ea typeface="Cabin Medium" pitchFamily="34" charset="-122"/>
                <a:cs typeface="Cabin Medium" pitchFamily="34" charset="-120"/>
              </a:rPr>
              <a:t>/</a:t>
            </a: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E5</a:t>
            </a:r>
            <a:endParaRPr lang="en-US" sz="1800"/>
          </a:p>
        </p:txBody>
      </p:sp>
      <p:sp>
        <p:nvSpPr>
          <p:cNvPr id="8" name="Text 4"/>
          <p:cNvSpPr/>
          <p:nvPr/>
        </p:nvSpPr>
        <p:spPr>
          <a:xfrm>
            <a:off x="14938295" y="3759101"/>
            <a:ext cx="990589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Planner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P1</a:t>
            </a:r>
            <a:endParaRPr lang="en-US" sz="1800"/>
          </a:p>
        </p:txBody>
      </p:sp>
      <p:sp>
        <p:nvSpPr>
          <p:cNvPr id="9" name="Text 5"/>
          <p:cNvSpPr/>
          <p:nvPr/>
        </p:nvSpPr>
        <p:spPr>
          <a:xfrm>
            <a:off x="16652761" y="3759101"/>
            <a:ext cx="990589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Planner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P3</a:t>
            </a:r>
            <a:endParaRPr lang="en-US" sz="1800"/>
          </a:p>
        </p:txBody>
      </p:sp>
      <p:sp>
        <p:nvSpPr>
          <p:cNvPr id="10" name="Text 6"/>
          <p:cNvSpPr/>
          <p:nvPr/>
        </p:nvSpPr>
        <p:spPr>
          <a:xfrm>
            <a:off x="18481517" y="3759101"/>
            <a:ext cx="95249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M365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Copilot</a:t>
            </a:r>
            <a:endParaRPr lang="en-US" sz="1800"/>
          </a:p>
        </p:txBody>
      </p:sp>
      <p:sp>
        <p:nvSpPr>
          <p:cNvPr id="11" name="Text 7"/>
          <p:cNvSpPr/>
          <p:nvPr/>
        </p:nvSpPr>
        <p:spPr>
          <a:xfrm>
            <a:off x="19967392" y="3759101"/>
            <a:ext cx="143507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Power Apps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Premium</a:t>
            </a:r>
            <a:endParaRPr lang="en-US" sz="1800"/>
          </a:p>
        </p:txBody>
      </p:sp>
      <p:sp>
        <p:nvSpPr>
          <p:cNvPr id="12" name="Text 8"/>
          <p:cNvSpPr/>
          <p:nvPr/>
        </p:nvSpPr>
        <p:spPr>
          <a:xfrm>
            <a:off x="21923138" y="3759101"/>
            <a:ext cx="1092187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Power BI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Pro</a:t>
            </a:r>
            <a:endParaRPr lang="en-US" sz="1800"/>
          </a:p>
        </p:txBody>
      </p:sp>
      <p:pic>
        <p:nvPicPr>
          <p:cNvPr id="13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4882" y="2768501"/>
            <a:ext cx="838181" cy="838200"/>
          </a:xfrm>
          <a:prstGeom prst="rect">
            <a:avLst/>
          </a:prstGeom>
        </p:spPr>
      </p:pic>
      <p:pic>
        <p:nvPicPr>
          <p:cNvPr id="14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0948" y="2730401"/>
            <a:ext cx="711190" cy="901700"/>
          </a:xfrm>
          <a:prstGeom prst="rect">
            <a:avLst/>
          </a:prstGeom>
        </p:spPr>
      </p:pic>
      <p:pic>
        <p:nvPicPr>
          <p:cNvPr id="15" name="Image 4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6126" y="2768501"/>
            <a:ext cx="914378" cy="825500"/>
          </a:xfrm>
          <a:prstGeom prst="rect">
            <a:avLst/>
          </a:prstGeom>
        </p:spPr>
      </p:pic>
      <p:pic>
        <p:nvPicPr>
          <p:cNvPr id="16" name="Image 5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0866" y="2717701"/>
            <a:ext cx="927079" cy="927100"/>
          </a:xfrm>
          <a:prstGeom prst="rect">
            <a:avLst/>
          </a:prstGeom>
        </p:spPr>
      </p:pic>
      <p:pic>
        <p:nvPicPr>
          <p:cNvPr id="17" name="Image 6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0866" y="2717701"/>
            <a:ext cx="927079" cy="927100"/>
          </a:xfrm>
          <a:prstGeom prst="rect">
            <a:avLst/>
          </a:prstGeom>
        </p:spPr>
      </p:pic>
      <p:pic>
        <p:nvPicPr>
          <p:cNvPr id="18" name="Image 7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865327" y="3006762"/>
            <a:ext cx="752619" cy="638014"/>
          </a:xfrm>
          <a:prstGeom prst="rect">
            <a:avLst/>
          </a:prstGeom>
        </p:spPr>
      </p:pic>
      <p:pic>
        <p:nvPicPr>
          <p:cNvPr id="19" name="Image 8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65327" y="3006762"/>
            <a:ext cx="752619" cy="638014"/>
          </a:xfrm>
          <a:prstGeom prst="rect">
            <a:avLst/>
          </a:prstGeom>
        </p:spPr>
      </p:pic>
      <p:pic>
        <p:nvPicPr>
          <p:cNvPr id="20" name="Image 9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009" y="2717701"/>
            <a:ext cx="927079" cy="927100"/>
          </a:xfrm>
          <a:prstGeom prst="rect">
            <a:avLst/>
          </a:prstGeom>
        </p:spPr>
      </p:pic>
      <p:pic>
        <p:nvPicPr>
          <p:cNvPr id="21" name="Image 10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009" y="2717701"/>
            <a:ext cx="927079" cy="927100"/>
          </a:xfrm>
          <a:prstGeom prst="rect">
            <a:avLst/>
          </a:prstGeom>
        </p:spPr>
      </p:pic>
      <p:pic>
        <p:nvPicPr>
          <p:cNvPr id="22" name="Image 11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125470" y="3006762"/>
            <a:ext cx="752619" cy="638014"/>
          </a:xfrm>
          <a:prstGeom prst="rect">
            <a:avLst/>
          </a:prstGeom>
        </p:spPr>
      </p:pic>
      <p:pic>
        <p:nvPicPr>
          <p:cNvPr id="23" name="Image 12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25470" y="3006762"/>
            <a:ext cx="752619" cy="638014"/>
          </a:xfrm>
          <a:prstGeom prst="rect">
            <a:avLst/>
          </a:prstGeom>
        </p:spPr>
      </p:pic>
      <p:pic>
        <p:nvPicPr>
          <p:cNvPr id="24" name="Image 13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1139" y="2717701"/>
            <a:ext cx="879014" cy="927100"/>
          </a:xfrm>
          <a:prstGeom prst="rect">
            <a:avLst/>
          </a:prstGeom>
        </p:spPr>
      </p:pic>
      <p:pic>
        <p:nvPicPr>
          <p:cNvPr id="25" name="Image 14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58581" y="2717701"/>
            <a:ext cx="863584" cy="952500"/>
          </a:xfrm>
          <a:prstGeom prst="rect">
            <a:avLst/>
          </a:prstGeom>
        </p:spPr>
      </p:pic>
      <p:pic>
        <p:nvPicPr>
          <p:cNvPr id="26" name="Image 1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5930801"/>
            <a:ext cx="450447" cy="412849"/>
          </a:xfrm>
          <a:prstGeom prst="rect">
            <a:avLst/>
          </a:prstGeom>
        </p:spPr>
      </p:pic>
      <p:pic>
        <p:nvPicPr>
          <p:cNvPr id="27" name="Image 1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8064401"/>
            <a:ext cx="450447" cy="412849"/>
          </a:xfrm>
          <a:prstGeom prst="rect">
            <a:avLst/>
          </a:prstGeom>
        </p:spPr>
      </p:pic>
      <p:pic>
        <p:nvPicPr>
          <p:cNvPr id="28" name="Image 1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10198001"/>
            <a:ext cx="450447" cy="412849"/>
          </a:xfrm>
          <a:prstGeom prst="rect">
            <a:avLst/>
          </a:prstGeom>
        </p:spPr>
      </p:pic>
      <p:pic>
        <p:nvPicPr>
          <p:cNvPr id="29" name="Image 1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4864001"/>
            <a:ext cx="450447" cy="412849"/>
          </a:xfrm>
          <a:prstGeom prst="rect">
            <a:avLst/>
          </a:prstGeom>
        </p:spPr>
      </p:pic>
      <p:pic>
        <p:nvPicPr>
          <p:cNvPr id="30" name="Image 1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9131201"/>
            <a:ext cx="450447" cy="412849"/>
          </a:xfrm>
          <a:prstGeom prst="rect">
            <a:avLst/>
          </a:prstGeom>
        </p:spPr>
      </p:pic>
      <p:pic>
        <p:nvPicPr>
          <p:cNvPr id="31" name="Image 2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6997601"/>
            <a:ext cx="450447" cy="412849"/>
          </a:xfrm>
          <a:prstGeom prst="rect">
            <a:avLst/>
          </a:prstGeom>
        </p:spPr>
      </p:pic>
      <p:pic>
        <p:nvPicPr>
          <p:cNvPr id="32" name="Image 2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11264801"/>
            <a:ext cx="450447" cy="412849"/>
          </a:xfrm>
          <a:prstGeom prst="rect">
            <a:avLst/>
          </a:prstGeom>
        </p:spPr>
      </p:pic>
      <p:pic>
        <p:nvPicPr>
          <p:cNvPr id="33" name="Image 2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5930801"/>
            <a:ext cx="450447" cy="412849"/>
          </a:xfrm>
          <a:prstGeom prst="rect">
            <a:avLst/>
          </a:prstGeom>
        </p:spPr>
      </p:pic>
      <p:pic>
        <p:nvPicPr>
          <p:cNvPr id="34" name="Image 2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5930801"/>
            <a:ext cx="450447" cy="412849"/>
          </a:xfrm>
          <a:prstGeom prst="rect">
            <a:avLst/>
          </a:prstGeom>
        </p:spPr>
      </p:pic>
      <p:pic>
        <p:nvPicPr>
          <p:cNvPr id="35" name="Image 2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5930801"/>
            <a:ext cx="450447" cy="412849"/>
          </a:xfrm>
          <a:prstGeom prst="rect">
            <a:avLst/>
          </a:prstGeom>
        </p:spPr>
      </p:pic>
      <p:pic>
        <p:nvPicPr>
          <p:cNvPr id="36" name="Image 2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8064401"/>
            <a:ext cx="450447" cy="412849"/>
          </a:xfrm>
          <a:prstGeom prst="rect">
            <a:avLst/>
          </a:prstGeom>
        </p:spPr>
      </p:pic>
      <p:pic>
        <p:nvPicPr>
          <p:cNvPr id="37" name="Image 2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8064401"/>
            <a:ext cx="450447" cy="412849"/>
          </a:xfrm>
          <a:prstGeom prst="rect">
            <a:avLst/>
          </a:prstGeom>
        </p:spPr>
      </p:pic>
      <p:pic>
        <p:nvPicPr>
          <p:cNvPr id="38" name="Image 2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8064401"/>
            <a:ext cx="450447" cy="412849"/>
          </a:xfrm>
          <a:prstGeom prst="rect">
            <a:avLst/>
          </a:prstGeom>
        </p:spPr>
      </p:pic>
      <p:pic>
        <p:nvPicPr>
          <p:cNvPr id="39" name="Image 2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8064401"/>
            <a:ext cx="450447" cy="412849"/>
          </a:xfrm>
          <a:prstGeom prst="rect">
            <a:avLst/>
          </a:prstGeom>
        </p:spPr>
      </p:pic>
      <p:pic>
        <p:nvPicPr>
          <p:cNvPr id="40" name="Image 2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10198001"/>
            <a:ext cx="450447" cy="412849"/>
          </a:xfrm>
          <a:prstGeom prst="rect">
            <a:avLst/>
          </a:prstGeom>
        </p:spPr>
      </p:pic>
      <p:pic>
        <p:nvPicPr>
          <p:cNvPr id="41" name="Image 3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8064401"/>
            <a:ext cx="450447" cy="412849"/>
          </a:xfrm>
          <a:prstGeom prst="rect">
            <a:avLst/>
          </a:prstGeom>
        </p:spPr>
      </p:pic>
      <p:pic>
        <p:nvPicPr>
          <p:cNvPr id="42" name="Image 3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5956201"/>
            <a:ext cx="450447" cy="412849"/>
          </a:xfrm>
          <a:prstGeom prst="rect">
            <a:avLst/>
          </a:prstGeom>
        </p:spPr>
      </p:pic>
      <p:pic>
        <p:nvPicPr>
          <p:cNvPr id="43" name="Image 3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10198001"/>
            <a:ext cx="450447" cy="412849"/>
          </a:xfrm>
          <a:prstGeom prst="rect">
            <a:avLst/>
          </a:prstGeom>
        </p:spPr>
      </p:pic>
      <p:pic>
        <p:nvPicPr>
          <p:cNvPr id="44" name="Image 3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10198001"/>
            <a:ext cx="450447" cy="412849"/>
          </a:xfrm>
          <a:prstGeom prst="rect">
            <a:avLst/>
          </a:prstGeom>
        </p:spPr>
      </p:pic>
      <p:pic>
        <p:nvPicPr>
          <p:cNvPr id="45" name="Image 3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4864001"/>
            <a:ext cx="450447" cy="412849"/>
          </a:xfrm>
          <a:prstGeom prst="rect">
            <a:avLst/>
          </a:prstGeom>
        </p:spPr>
      </p:pic>
      <p:pic>
        <p:nvPicPr>
          <p:cNvPr id="46" name="Image 3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10198001"/>
            <a:ext cx="450447" cy="412849"/>
          </a:xfrm>
          <a:prstGeom prst="rect">
            <a:avLst/>
          </a:prstGeom>
        </p:spPr>
      </p:pic>
      <p:pic>
        <p:nvPicPr>
          <p:cNvPr id="47" name="Image 3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9131201"/>
            <a:ext cx="450447" cy="412849"/>
          </a:xfrm>
          <a:prstGeom prst="rect">
            <a:avLst/>
          </a:prstGeom>
        </p:spPr>
      </p:pic>
      <p:pic>
        <p:nvPicPr>
          <p:cNvPr id="48" name="Image 3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10198001"/>
            <a:ext cx="450447" cy="412849"/>
          </a:xfrm>
          <a:prstGeom prst="rect">
            <a:avLst/>
          </a:prstGeom>
        </p:spPr>
      </p:pic>
      <p:pic>
        <p:nvPicPr>
          <p:cNvPr id="49" name="Image 3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4864001"/>
            <a:ext cx="450447" cy="412849"/>
          </a:xfrm>
          <a:prstGeom prst="rect">
            <a:avLst/>
          </a:prstGeom>
        </p:spPr>
      </p:pic>
      <p:pic>
        <p:nvPicPr>
          <p:cNvPr id="50" name="Image 3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6997601"/>
            <a:ext cx="450447" cy="412849"/>
          </a:xfrm>
          <a:prstGeom prst="rect">
            <a:avLst/>
          </a:prstGeom>
        </p:spPr>
      </p:pic>
      <p:pic>
        <p:nvPicPr>
          <p:cNvPr id="51" name="Image 4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9131201"/>
            <a:ext cx="450447" cy="412849"/>
          </a:xfrm>
          <a:prstGeom prst="rect">
            <a:avLst/>
          </a:prstGeom>
        </p:spPr>
      </p:pic>
      <p:pic>
        <p:nvPicPr>
          <p:cNvPr id="52" name="Image 4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9131201"/>
            <a:ext cx="450447" cy="412849"/>
          </a:xfrm>
          <a:prstGeom prst="rect">
            <a:avLst/>
          </a:prstGeom>
        </p:spPr>
      </p:pic>
      <p:pic>
        <p:nvPicPr>
          <p:cNvPr id="53" name="Image 4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11264801"/>
            <a:ext cx="450447" cy="412849"/>
          </a:xfrm>
          <a:prstGeom prst="rect">
            <a:avLst/>
          </a:prstGeom>
        </p:spPr>
      </p:pic>
      <p:pic>
        <p:nvPicPr>
          <p:cNvPr id="54" name="Image 4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11264801"/>
            <a:ext cx="450447" cy="412849"/>
          </a:xfrm>
          <a:prstGeom prst="rect">
            <a:avLst/>
          </a:prstGeom>
        </p:spPr>
      </p:pic>
      <p:pic>
        <p:nvPicPr>
          <p:cNvPr id="55" name="Image 4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92289" y="9131201"/>
            <a:ext cx="450447" cy="412849"/>
          </a:xfrm>
          <a:prstGeom prst="rect">
            <a:avLst/>
          </a:prstGeom>
        </p:spPr>
      </p:pic>
      <p:pic>
        <p:nvPicPr>
          <p:cNvPr id="56" name="Image 4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6997601"/>
            <a:ext cx="450447" cy="412849"/>
          </a:xfrm>
          <a:prstGeom prst="rect">
            <a:avLst/>
          </a:prstGeom>
        </p:spPr>
      </p:pic>
      <p:pic>
        <p:nvPicPr>
          <p:cNvPr id="57" name="Image 4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11264801"/>
            <a:ext cx="450447" cy="412849"/>
          </a:xfrm>
          <a:prstGeom prst="rect">
            <a:avLst/>
          </a:prstGeom>
        </p:spPr>
      </p:pic>
      <p:pic>
        <p:nvPicPr>
          <p:cNvPr id="58" name="Image 4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92289" y="6997601"/>
            <a:ext cx="450447" cy="412849"/>
          </a:xfrm>
          <a:prstGeom prst="rect">
            <a:avLst/>
          </a:prstGeom>
        </p:spPr>
      </p:pic>
      <p:pic>
        <p:nvPicPr>
          <p:cNvPr id="59" name="Image 4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11264801"/>
            <a:ext cx="450447" cy="412849"/>
          </a:xfrm>
          <a:prstGeom prst="rect">
            <a:avLst/>
          </a:prstGeom>
        </p:spPr>
      </p:pic>
      <p:pic>
        <p:nvPicPr>
          <p:cNvPr id="60" name="Image 4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11264801"/>
            <a:ext cx="450447" cy="412849"/>
          </a:xfrm>
          <a:prstGeom prst="rect">
            <a:avLst/>
          </a:prstGeom>
        </p:spPr>
      </p:pic>
      <p:sp>
        <p:nvSpPr>
          <p:cNvPr id="61" name="Text 9"/>
          <p:cNvSpPr/>
          <p:nvPr/>
        </p:nvSpPr>
        <p:spPr>
          <a:xfrm>
            <a:off x="1959183" y="5270401"/>
            <a:ext cx="3915760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Demand Management</a:t>
            </a:r>
            <a:endParaRPr lang="en-US" sz="2200"/>
          </a:p>
        </p:txBody>
      </p:sp>
      <p:sp>
        <p:nvSpPr>
          <p:cNvPr id="62" name="Text 10"/>
          <p:cNvSpPr/>
          <p:nvPr/>
        </p:nvSpPr>
        <p:spPr>
          <a:xfrm>
            <a:off x="9667918" y="4013101"/>
            <a:ext cx="1172621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License</a:t>
            </a:r>
            <a:endParaRPr lang="en-US" sz="2200"/>
          </a:p>
        </p:txBody>
      </p:sp>
      <p:sp>
        <p:nvSpPr>
          <p:cNvPr id="63" name="Text 11"/>
          <p:cNvSpPr/>
          <p:nvPr/>
        </p:nvSpPr>
        <p:spPr>
          <a:xfrm>
            <a:off x="5702405" y="5003800"/>
            <a:ext cx="3915760" cy="1299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Demand Owners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</p:txBody>
      </p:sp>
      <p:sp>
        <p:nvSpPr>
          <p:cNvPr id="64" name="Text 12"/>
          <p:cNvSpPr/>
          <p:nvPr/>
        </p:nvSpPr>
        <p:spPr>
          <a:xfrm>
            <a:off x="5702405" y="4025900"/>
            <a:ext cx="2023502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for 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(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Personas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)</a:t>
            </a:r>
            <a:endParaRPr lang="en-US" sz="2200"/>
          </a:p>
        </p:txBody>
      </p:sp>
      <p:sp>
        <p:nvSpPr>
          <p:cNvPr id="65" name="Text 13"/>
          <p:cNvSpPr/>
          <p:nvPr/>
        </p:nvSpPr>
        <p:spPr>
          <a:xfrm>
            <a:off x="10061605" y="48894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6" name="Text 14"/>
          <p:cNvSpPr/>
          <p:nvPr/>
        </p:nvSpPr>
        <p:spPr>
          <a:xfrm>
            <a:off x="10061605" y="70103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7" name="Text 15"/>
          <p:cNvSpPr/>
          <p:nvPr/>
        </p:nvSpPr>
        <p:spPr>
          <a:xfrm>
            <a:off x="10061605" y="91312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8" name="Text 16"/>
          <p:cNvSpPr/>
          <p:nvPr/>
        </p:nvSpPr>
        <p:spPr>
          <a:xfrm>
            <a:off x="10061605" y="112521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9" name="Text 17"/>
          <p:cNvSpPr/>
          <p:nvPr/>
        </p:nvSpPr>
        <p:spPr>
          <a:xfrm>
            <a:off x="10023500" y="59435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0" name="Text 18"/>
          <p:cNvSpPr/>
          <p:nvPr/>
        </p:nvSpPr>
        <p:spPr>
          <a:xfrm>
            <a:off x="10023500" y="80644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1" name="Text 19"/>
          <p:cNvSpPr/>
          <p:nvPr/>
        </p:nvSpPr>
        <p:spPr>
          <a:xfrm>
            <a:off x="10023500" y="101853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2" name="Text 20"/>
          <p:cNvSpPr/>
          <p:nvPr/>
        </p:nvSpPr>
        <p:spPr>
          <a:xfrm>
            <a:off x="5702405" y="68961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Projects Stakeholders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Managers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Team members</a:t>
            </a:r>
            <a:endParaRPr lang="en-US" sz="2200"/>
          </a:p>
        </p:txBody>
      </p:sp>
      <p:sp>
        <p:nvSpPr>
          <p:cNvPr id="73" name="Text 21"/>
          <p:cNvSpPr/>
          <p:nvPr/>
        </p:nvSpPr>
        <p:spPr>
          <a:xfrm>
            <a:off x="5702405" y="90297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Corporate Performance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Senior Leadership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Organization Units</a:t>
            </a:r>
            <a:endParaRPr lang="en-US" sz="2200"/>
          </a:p>
        </p:txBody>
      </p:sp>
      <p:sp>
        <p:nvSpPr>
          <p:cNvPr id="74" name="Text 22"/>
          <p:cNvSpPr/>
          <p:nvPr/>
        </p:nvSpPr>
        <p:spPr>
          <a:xfrm>
            <a:off x="5702405" y="106680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</p:txBody>
      </p:sp>
      <p:sp>
        <p:nvSpPr>
          <p:cNvPr id="75" name="Text 23"/>
          <p:cNvSpPr/>
          <p:nvPr/>
        </p:nvSpPr>
        <p:spPr>
          <a:xfrm>
            <a:off x="1959183" y="7391301"/>
            <a:ext cx="3331573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Portfolio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 &amp; 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Management</a:t>
            </a:r>
            <a:endParaRPr lang="en-US" sz="2200"/>
          </a:p>
        </p:txBody>
      </p:sp>
      <p:sp>
        <p:nvSpPr>
          <p:cNvPr id="76" name="Text 24"/>
          <p:cNvSpPr/>
          <p:nvPr/>
        </p:nvSpPr>
        <p:spPr>
          <a:xfrm>
            <a:off x="1959183" y="9347101"/>
            <a:ext cx="3141077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-22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Strategy Performance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Management</a:t>
            </a:r>
            <a:endParaRPr lang="en-US" sz="2200"/>
          </a:p>
        </p:txBody>
      </p:sp>
      <p:sp>
        <p:nvSpPr>
          <p:cNvPr id="77" name="Text 25"/>
          <p:cNvSpPr/>
          <p:nvPr/>
        </p:nvSpPr>
        <p:spPr>
          <a:xfrm>
            <a:off x="1959183" y="11341001"/>
            <a:ext cx="3915760" cy="410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Premium</a:t>
            </a:r>
            <a:endParaRPr lang="en-US"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81243" y="5626100"/>
            <a:ext cx="1782456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Target Customer</a:t>
            </a: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Segments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575997" y="7251700"/>
            <a:ext cx="13247756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Identifying Opportunities Based on Industry Needs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24</a:t>
            </a:r>
            <a:endParaRPr lang="en-US"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800" y="0"/>
            <a:ext cx="17979097" cy="13182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927791" y="9888091"/>
            <a:ext cx="5224586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Insurance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 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Financial Services</a:t>
            </a:r>
            <a:endParaRPr lang="en-US" sz="2500"/>
          </a:p>
        </p:txBody>
      </p:sp>
      <p:sp>
        <p:nvSpPr>
          <p:cNvPr id="5" name="Text 1"/>
          <p:cNvSpPr/>
          <p:nvPr/>
        </p:nvSpPr>
        <p:spPr>
          <a:xfrm>
            <a:off x="18493511" y="6674669"/>
            <a:ext cx="2379431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Construction</a:t>
            </a:r>
            <a:endParaRPr lang="en-US" sz="2500"/>
          </a:p>
        </p:txBody>
      </p:sp>
      <p:sp>
        <p:nvSpPr>
          <p:cNvPr id="6" name="Text 2"/>
          <p:cNvSpPr/>
          <p:nvPr/>
        </p:nvSpPr>
        <p:spPr>
          <a:xfrm>
            <a:off x="11213385" y="11082015"/>
            <a:ext cx="2011085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Healthcare</a:t>
            </a:r>
            <a:endParaRPr lang="en-US" sz="2500"/>
          </a:p>
        </p:txBody>
      </p:sp>
      <p:sp>
        <p:nvSpPr>
          <p:cNvPr id="7" name="Text 3"/>
          <p:cNvSpPr/>
          <p:nvPr/>
        </p:nvSpPr>
        <p:spPr>
          <a:xfrm>
            <a:off x="4809668" y="9888091"/>
            <a:ext cx="3751202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</a:rPr>
              <a:t>Education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 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Research</a:t>
            </a:r>
            <a:endParaRPr lang="en-US" sz="2500"/>
          </a:p>
        </p:txBody>
      </p:sp>
      <p:sp>
        <p:nvSpPr>
          <p:cNvPr id="8" name="Text 4"/>
          <p:cNvSpPr/>
          <p:nvPr/>
        </p:nvSpPr>
        <p:spPr>
          <a:xfrm>
            <a:off x="1939109" y="6674669"/>
            <a:ext cx="4005234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</a:rPr>
              <a:t>Enterprise &amp; Corporate</a:t>
            </a:r>
          </a:p>
        </p:txBody>
      </p:sp>
      <p:sp>
        <p:nvSpPr>
          <p:cNvPr id="9" name="Text 5"/>
          <p:cNvSpPr/>
          <p:nvPr/>
        </p:nvSpPr>
        <p:spPr>
          <a:xfrm>
            <a:off x="2904430" y="2807494"/>
            <a:ext cx="2227012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Government</a:t>
            </a:r>
            <a:endParaRPr lang="en-US" sz="2500"/>
          </a:p>
        </p:txBody>
      </p:sp>
      <p:sp>
        <p:nvSpPr>
          <p:cNvPr id="10" name="Text 6"/>
          <p:cNvSpPr/>
          <p:nvPr/>
        </p:nvSpPr>
        <p:spPr>
          <a:xfrm>
            <a:off x="19039680" y="2807494"/>
            <a:ext cx="2074593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Technology</a:t>
            </a:r>
            <a:endParaRPr lang="en-US" sz="2500"/>
          </a:p>
        </p:txBody>
      </p:sp>
      <p:sp>
        <p:nvSpPr>
          <p:cNvPr id="11" name="Text 7"/>
          <p:cNvSpPr/>
          <p:nvPr/>
        </p:nvSpPr>
        <p:spPr>
          <a:xfrm>
            <a:off x="15927791" y="10383440"/>
            <a:ext cx="6395250" cy="1357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Risk mitigation, regulatory </a:t>
            </a:r>
          </a:p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 tracking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8493511" y="7170018"/>
            <a:ext cx="5887186" cy="1545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Capital projects, cost control,</a:t>
            </a:r>
          </a:p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contract management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3670852" y="10383440"/>
            <a:ext cx="4890018" cy="1185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Grant and innovation lifecycle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management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10114698" y="11577365"/>
            <a:ext cx="4195758" cy="753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Compliance-driven projects, </a:t>
            </a:r>
          </a:p>
          <a:p>
            <a:pPr marL="0" indent="0" algn="ct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quality improvement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0" y="3302843"/>
            <a:ext cx="5131441" cy="1185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Strategic initiatives, national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programs, digital PMOs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954157" y="7170017"/>
            <a:ext cx="4990186" cy="1185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Portfolio governance, performance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17" name="Text 13"/>
          <p:cNvSpPr/>
          <p:nvPr/>
        </p:nvSpPr>
        <p:spPr>
          <a:xfrm>
            <a:off x="19039680" y="3302842"/>
            <a:ext cx="5341017" cy="181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Product Lifecycle and Release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Management, DevSecOps, SAFE</a:t>
            </a:r>
            <a:endParaRPr lang="en-US" sz="2200" dirty="0"/>
          </a:p>
        </p:txBody>
      </p:sp>
      <p:sp>
        <p:nvSpPr>
          <p:cNvPr id="18" name="Text 14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25</a:t>
            </a:r>
            <a:endParaRPr lang="en-US" sz="2200" dirty="0"/>
          </a:p>
        </p:txBody>
      </p:sp>
      <p:sp>
        <p:nvSpPr>
          <p:cNvPr id="19" name="Text 15"/>
          <p:cNvSpPr/>
          <p:nvPr/>
        </p:nvSpPr>
        <p:spPr>
          <a:xfrm>
            <a:off x="10918813" y="3698073"/>
            <a:ext cx="2565721" cy="142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22D2FC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Target </a:t>
            </a:r>
            <a:r>
              <a:rPr lang="en-US" sz="3000">
                <a:solidFill>
                  <a:srgbClr val="FFFF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Customer </a:t>
            </a:r>
            <a:r>
              <a:rPr lang="en-US" sz="3000">
                <a:solidFill>
                  <a:srgbClr val="22D2FC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Segments</a:t>
            </a:r>
            <a:endParaRPr lang="en-US" sz="3000"/>
          </a:p>
        </p:txBody>
      </p:sp>
      <p:pic>
        <p:nvPicPr>
          <p:cNvPr id="20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414" y="8236289"/>
            <a:ext cx="825603" cy="800183"/>
          </a:xfrm>
          <a:prstGeom prst="rect">
            <a:avLst/>
          </a:prstGeom>
        </p:spPr>
      </p:pic>
      <p:pic>
        <p:nvPicPr>
          <p:cNvPr id="21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52067" y="3200400"/>
            <a:ext cx="825603" cy="753244"/>
          </a:xfrm>
          <a:prstGeom prst="rect">
            <a:avLst/>
          </a:prstGeom>
        </p:spPr>
      </p:pic>
      <p:pic>
        <p:nvPicPr>
          <p:cNvPr id="22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60019" y="3406949"/>
            <a:ext cx="147259" cy="147241"/>
          </a:xfrm>
          <a:prstGeom prst="rect">
            <a:avLst/>
          </a:prstGeom>
        </p:spPr>
      </p:pic>
      <p:pic>
        <p:nvPicPr>
          <p:cNvPr id="23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435918" y="3528814"/>
            <a:ext cx="123146" cy="206549"/>
          </a:xfrm>
          <a:prstGeom prst="rect">
            <a:avLst/>
          </a:prstGeom>
        </p:spPr>
      </p:pic>
      <p:pic>
        <p:nvPicPr>
          <p:cNvPr id="24" name="Image 6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22459" y="3406949"/>
            <a:ext cx="147259" cy="147241"/>
          </a:xfrm>
          <a:prstGeom prst="rect">
            <a:avLst/>
          </a:prstGeom>
        </p:spPr>
      </p:pic>
      <p:pic>
        <p:nvPicPr>
          <p:cNvPr id="25" name="Image 7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170686" y="3528814"/>
            <a:ext cx="123146" cy="206549"/>
          </a:xfrm>
          <a:prstGeom prst="rect">
            <a:avLst/>
          </a:prstGeom>
        </p:spPr>
      </p:pic>
      <p:pic>
        <p:nvPicPr>
          <p:cNvPr id="26" name="Image 8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91239" y="3296865"/>
            <a:ext cx="147259" cy="147241"/>
          </a:xfrm>
          <a:prstGeom prst="rect">
            <a:avLst/>
          </a:prstGeom>
        </p:spPr>
      </p:pic>
      <p:pic>
        <p:nvPicPr>
          <p:cNvPr id="27" name="Image 9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339466" y="3418706"/>
            <a:ext cx="50806" cy="316657"/>
          </a:xfrm>
          <a:prstGeom prst="rect">
            <a:avLst/>
          </a:prstGeom>
        </p:spPr>
      </p:pic>
      <p:pic>
        <p:nvPicPr>
          <p:cNvPr id="28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025697" y="3709963"/>
            <a:ext cx="678344" cy="50800"/>
          </a:xfrm>
          <a:prstGeom prst="rect">
            <a:avLst/>
          </a:prstGeom>
        </p:spPr>
      </p:pic>
      <p:pic>
        <p:nvPicPr>
          <p:cNvPr id="29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197478" y="3820468"/>
            <a:ext cx="93674" cy="119162"/>
          </a:xfrm>
          <a:prstGeom prst="rect">
            <a:avLst/>
          </a:prstGeom>
        </p:spPr>
      </p:pic>
      <p:pic>
        <p:nvPicPr>
          <p:cNvPr id="30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438597" y="3820468"/>
            <a:ext cx="93674" cy="119162"/>
          </a:xfrm>
          <a:prstGeom prst="rect">
            <a:avLst/>
          </a:prstGeom>
        </p:spPr>
      </p:pic>
      <p:pic>
        <p:nvPicPr>
          <p:cNvPr id="31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77470" y="3806428"/>
            <a:ext cx="774797" cy="50800"/>
          </a:xfrm>
          <a:prstGeom prst="rect">
            <a:avLst/>
          </a:prstGeom>
        </p:spPr>
      </p:pic>
      <p:pic>
        <p:nvPicPr>
          <p:cNvPr id="32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994779" y="5922714"/>
            <a:ext cx="762095" cy="889099"/>
          </a:xfrm>
          <a:prstGeom prst="rect">
            <a:avLst/>
          </a:prstGeom>
        </p:spPr>
      </p:pic>
      <p:pic>
        <p:nvPicPr>
          <p:cNvPr id="33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30229" y="3073400"/>
            <a:ext cx="800200" cy="787474"/>
          </a:xfrm>
          <a:prstGeom prst="rect">
            <a:avLst/>
          </a:prstGeom>
        </p:spPr>
      </p:pic>
      <p:pic>
        <p:nvPicPr>
          <p:cNvPr id="34" name="Image 16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92990" y="9033917"/>
            <a:ext cx="812095" cy="800150"/>
          </a:xfrm>
          <a:prstGeom prst="rect">
            <a:avLst/>
          </a:prstGeom>
        </p:spPr>
      </p:pic>
      <p:pic>
        <p:nvPicPr>
          <p:cNvPr id="35" name="Image 17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586272" y="8219455"/>
            <a:ext cx="851006" cy="863699"/>
          </a:xfrm>
          <a:prstGeom prst="rect">
            <a:avLst/>
          </a:prstGeom>
        </p:spPr>
      </p:pic>
      <p:pic>
        <p:nvPicPr>
          <p:cNvPr id="36" name="Image 18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65661" y="5955382"/>
            <a:ext cx="904058" cy="9074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56" y="5549900"/>
            <a:ext cx="11219736" cy="303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Strategies </a:t>
            </a:r>
            <a:endParaRPr lang="en-US" sz="10000"/>
          </a:p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to </a:t>
            </a:r>
            <a:r>
              <a:rPr lang="en-US" sz="10000">
                <a:solidFill>
                  <a:srgbClr val="4B3DD3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Identify Leads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26</a:t>
            </a:r>
            <a:endParaRPr lang="en-US" sz="22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2C4FBA89-ECCB-58F7-B87E-E2BCC56E8102}"/>
              </a:ext>
            </a:extLst>
          </p:cNvPr>
          <p:cNvSpPr/>
          <p:nvPr/>
        </p:nvSpPr>
        <p:spPr>
          <a:xfrm>
            <a:off x="5768359" y="8485414"/>
            <a:ext cx="12485661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121362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Unlocking high-value, targeted engagement </a:t>
            </a:r>
            <a:endParaRPr lang="en-US" sz="3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27</a:t>
            </a:r>
            <a:endParaRPr lang="en-US" sz="22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97" y="6057900"/>
            <a:ext cx="21237054" cy="6819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5682" y="6438900"/>
            <a:ext cx="2506447" cy="1096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</a:t>
            </a: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</a:t>
            </a:r>
            <a:endParaRPr lang="en-US" sz="2200"/>
          </a:p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Transformation </a:t>
            </a:r>
            <a:endParaRPr lang="en-US" sz="2200"/>
          </a:p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Office</a:t>
            </a:r>
            <a:endParaRPr lang="en-US" sz="2200"/>
          </a:p>
        </p:txBody>
      </p:sp>
      <p:sp>
        <p:nvSpPr>
          <p:cNvPr id="6" name="Text 2"/>
          <p:cNvSpPr/>
          <p:nvPr/>
        </p:nvSpPr>
        <p:spPr>
          <a:xfrm>
            <a:off x="2176205" y="9017000"/>
            <a:ext cx="2138101" cy="753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 Execution</a:t>
            </a:r>
            <a:endParaRPr lang="en-US" sz="2200"/>
          </a:p>
        </p:txBody>
      </p:sp>
      <p:sp>
        <p:nvSpPr>
          <p:cNvPr id="7" name="Text 3"/>
          <p:cNvSpPr/>
          <p:nvPr/>
        </p:nvSpPr>
        <p:spPr>
          <a:xfrm>
            <a:off x="2671567" y="11303000"/>
            <a:ext cx="1134675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(E)</a:t>
            </a: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PMO</a:t>
            </a:r>
            <a:endParaRPr lang="en-US" sz="2200"/>
          </a:p>
        </p:txBody>
      </p:sp>
      <p:sp>
        <p:nvSpPr>
          <p:cNvPr id="8" name="Text 4"/>
          <p:cNvSpPr/>
          <p:nvPr/>
        </p:nvSpPr>
        <p:spPr>
          <a:xfrm>
            <a:off x="13645739" y="6464300"/>
            <a:ext cx="1134675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(E)</a:t>
            </a: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PMO</a:t>
            </a:r>
            <a:endParaRPr lang="en-US" sz="2200"/>
          </a:p>
        </p:txBody>
      </p:sp>
      <p:sp>
        <p:nvSpPr>
          <p:cNvPr id="9" name="Text 5"/>
          <p:cNvSpPr/>
          <p:nvPr/>
        </p:nvSpPr>
        <p:spPr>
          <a:xfrm>
            <a:off x="17329199" y="6769100"/>
            <a:ext cx="867942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EPMO</a:t>
            </a:r>
            <a:endParaRPr lang="en-US" sz="2200"/>
          </a:p>
        </p:txBody>
      </p:sp>
      <p:sp>
        <p:nvSpPr>
          <p:cNvPr id="10" name="Text 6"/>
          <p:cNvSpPr/>
          <p:nvPr/>
        </p:nvSpPr>
        <p:spPr>
          <a:xfrm>
            <a:off x="19082018" y="9728200"/>
            <a:ext cx="867942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EPMO</a:t>
            </a:r>
            <a:endParaRPr lang="en-US" sz="2200"/>
          </a:p>
        </p:txBody>
      </p:sp>
      <p:sp>
        <p:nvSpPr>
          <p:cNvPr id="11" name="Text 7"/>
          <p:cNvSpPr/>
          <p:nvPr/>
        </p:nvSpPr>
        <p:spPr>
          <a:xfrm>
            <a:off x="19082018" y="11569700"/>
            <a:ext cx="867942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EPMO</a:t>
            </a:r>
            <a:endParaRPr lang="en-US" sz="2200"/>
          </a:p>
        </p:txBody>
      </p:sp>
      <p:sp>
        <p:nvSpPr>
          <p:cNvPr id="12" name="Text 8"/>
          <p:cNvSpPr/>
          <p:nvPr/>
        </p:nvSpPr>
        <p:spPr>
          <a:xfrm>
            <a:off x="19348752" y="8470900"/>
            <a:ext cx="347177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or</a:t>
            </a:r>
            <a:endParaRPr lang="en-US" sz="2200"/>
          </a:p>
        </p:txBody>
      </p:sp>
      <p:sp>
        <p:nvSpPr>
          <p:cNvPr id="13" name="Text 9"/>
          <p:cNvSpPr/>
          <p:nvPr/>
        </p:nvSpPr>
        <p:spPr>
          <a:xfrm>
            <a:off x="20809434" y="6769100"/>
            <a:ext cx="1007659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IT PMO</a:t>
            </a:r>
            <a:endParaRPr lang="en-US" sz="2200"/>
          </a:p>
        </p:txBody>
      </p:sp>
      <p:sp>
        <p:nvSpPr>
          <p:cNvPr id="14" name="Text 10"/>
          <p:cNvSpPr/>
          <p:nvPr/>
        </p:nvSpPr>
        <p:spPr>
          <a:xfrm>
            <a:off x="6545551" y="8877300"/>
            <a:ext cx="1134675" cy="43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(E)</a:t>
            </a: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PMO</a:t>
            </a:r>
            <a:endParaRPr lang="en-US" sz="2200"/>
          </a:p>
        </p:txBody>
      </p:sp>
      <p:sp>
        <p:nvSpPr>
          <p:cNvPr id="15" name="Text 11"/>
          <p:cNvSpPr/>
          <p:nvPr/>
        </p:nvSpPr>
        <p:spPr>
          <a:xfrm>
            <a:off x="5859666" y="6438900"/>
            <a:ext cx="2506447" cy="1096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</a:t>
            </a: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</a:t>
            </a:r>
            <a:endParaRPr lang="en-US" sz="2200"/>
          </a:p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Transformation </a:t>
            </a:r>
            <a:endParaRPr lang="en-US" sz="2200"/>
          </a:p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Office</a:t>
            </a:r>
            <a:endParaRPr lang="en-US" sz="2200"/>
          </a:p>
        </p:txBody>
      </p:sp>
      <p:sp>
        <p:nvSpPr>
          <p:cNvPr id="16" name="Text 12"/>
          <p:cNvSpPr/>
          <p:nvPr/>
        </p:nvSpPr>
        <p:spPr>
          <a:xfrm>
            <a:off x="9568529" y="6438900"/>
            <a:ext cx="2773180" cy="1083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 &amp; Corporate</a:t>
            </a:r>
            <a:endParaRPr lang="en-US" sz="2200"/>
          </a:p>
          <a:p>
            <a:pPr marL="0" indent="0" algn="ctr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Performance</a:t>
            </a:r>
            <a:endParaRPr lang="en-US" sz="2200"/>
          </a:p>
        </p:txBody>
      </p:sp>
      <p:sp>
        <p:nvSpPr>
          <p:cNvPr id="17" name="Text 13"/>
          <p:cNvSpPr/>
          <p:nvPr/>
        </p:nvSpPr>
        <p:spPr>
          <a:xfrm>
            <a:off x="1562295" y="11696700"/>
            <a:ext cx="334051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Centralized vs Decentralized</a:t>
            </a:r>
            <a:endParaRPr lang="en-US" sz="1800"/>
          </a:p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Controlling vs Directive</a:t>
            </a:r>
            <a:endParaRPr lang="en-US" sz="1800"/>
          </a:p>
        </p:txBody>
      </p:sp>
      <p:sp>
        <p:nvSpPr>
          <p:cNvPr id="18" name="Text 14"/>
          <p:cNvSpPr/>
          <p:nvPr/>
        </p:nvSpPr>
        <p:spPr>
          <a:xfrm>
            <a:off x="12536467" y="6858000"/>
            <a:ext cx="334051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Centralized vs Decentralized</a:t>
            </a:r>
            <a:endParaRPr lang="en-US" sz="1800"/>
          </a:p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Controlling vs Directive</a:t>
            </a:r>
            <a:endParaRPr lang="en-US" sz="1800"/>
          </a:p>
        </p:txBody>
      </p:sp>
      <p:sp>
        <p:nvSpPr>
          <p:cNvPr id="19" name="Text 15"/>
          <p:cNvSpPr/>
          <p:nvPr/>
        </p:nvSpPr>
        <p:spPr>
          <a:xfrm>
            <a:off x="5436279" y="9271000"/>
            <a:ext cx="334051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Centralized vs Decentralized</a:t>
            </a:r>
            <a:endParaRPr lang="en-US" sz="1800"/>
          </a:p>
          <a:p>
            <a:pPr marL="0" indent="0" algn="ctr">
              <a:buNone/>
            </a:pPr>
            <a:r>
              <a:rPr lang="en-US" sz="1800" kern="0" spc="-9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Controlling vs Directive</a:t>
            </a:r>
            <a:endParaRPr lang="en-US" sz="1800"/>
          </a:p>
        </p:txBody>
      </p:sp>
      <p:sp>
        <p:nvSpPr>
          <p:cNvPr id="20" name="Text 16"/>
          <p:cNvSpPr/>
          <p:nvPr/>
        </p:nvSpPr>
        <p:spPr>
          <a:xfrm>
            <a:off x="4204225" y="2552700"/>
            <a:ext cx="2565721" cy="142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B564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Project</a:t>
            </a:r>
            <a:r>
              <a:rPr lang="en-US" sz="3000">
                <a:solidFill>
                  <a:srgbClr val="B564FF">
                    <a:alpha val="85000"/>
                  </a:srgbClr>
                </a:solidFill>
                <a:latin typeface="Cabin SemiBold" pitchFamily="34" charset="0"/>
                <a:ea typeface="Cabin SemiBold" pitchFamily="34" charset="-122"/>
                <a:cs typeface="Cabin SemiBold" pitchFamily="34" charset="-120"/>
              </a:rPr>
              <a:t>/</a:t>
            </a:r>
            <a:endParaRPr lang="en-US" sz="3000"/>
          </a:p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FFFF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Planner </a:t>
            </a:r>
            <a:r>
              <a:rPr lang="en-US" sz="3000">
                <a:solidFill>
                  <a:srgbClr val="B564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Licenses</a:t>
            </a:r>
            <a:endParaRPr lang="en-US" sz="3000"/>
          </a:p>
        </p:txBody>
      </p:sp>
      <p:sp>
        <p:nvSpPr>
          <p:cNvPr id="21" name="Text 17"/>
          <p:cNvSpPr/>
          <p:nvPr/>
        </p:nvSpPr>
        <p:spPr>
          <a:xfrm>
            <a:off x="13768521" y="2730500"/>
            <a:ext cx="2565721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29C1FC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Strategy/</a:t>
            </a:r>
            <a:endParaRPr lang="en-US" sz="3000"/>
          </a:p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FFFF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PM Office</a:t>
            </a:r>
            <a:endParaRPr lang="en-US" sz="3000"/>
          </a:p>
        </p:txBody>
      </p:sp>
      <p:sp>
        <p:nvSpPr>
          <p:cNvPr id="22" name="Text 18"/>
          <p:cNvSpPr/>
          <p:nvPr/>
        </p:nvSpPr>
        <p:spPr>
          <a:xfrm>
            <a:off x="8065508" y="2578100"/>
            <a:ext cx="5968544" cy="197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Customer with active licenses for:</a:t>
            </a:r>
          </a:p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</a:t>
            </a: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TT Wellingtons Trl Regular" pitchFamily="34" charset="0"/>
                <a:ea typeface="TT Wellingtons Trl Regular" pitchFamily="34" charset="-122"/>
                <a:cs typeface="TT Wellingtons Trl Regular" pitchFamily="34" charset="-120"/>
              </a:rPr>
              <a:t>/</a:t>
            </a: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server</a:t>
            </a:r>
            <a:endParaRPr lang="en-US" sz="2200" kern="0" spc="22" dirty="0">
              <a:solidFill>
                <a:srgbClr val="FFFFFF">
                  <a:alpha val="80000"/>
                </a:srgbClr>
              </a:solidFill>
              <a:latin typeface="TT Wellingtons Trl Regular" pitchFamily="34" charset="0"/>
              <a:ea typeface="TT Wellingtons Trl Regular" pitchFamily="34" charset="-122"/>
              <a:cs typeface="CA SaygonTextTrial Regular" pitchFamily="34" charset="-120"/>
            </a:endParaRPr>
          </a:p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Online</a:t>
            </a:r>
          </a:p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for the web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Planner​</a:t>
            </a:r>
            <a:endParaRPr lang="en-US" sz="2200" dirty="0"/>
          </a:p>
        </p:txBody>
      </p:sp>
      <p:sp>
        <p:nvSpPr>
          <p:cNvPr id="23" name="Text 19"/>
          <p:cNvSpPr/>
          <p:nvPr/>
        </p:nvSpPr>
        <p:spPr>
          <a:xfrm>
            <a:off x="18061657" y="2578100"/>
            <a:ext cx="5478618" cy="229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Customers with strategy and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 offices in different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formations.</a:t>
            </a:r>
            <a:endParaRPr lang="en-US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59266" y="5486400"/>
            <a:ext cx="15881218" cy="165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10000">
                <a:solidFill>
                  <a:srgbClr val="4B3DD3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Partner </a:t>
            </a:r>
            <a:r>
              <a:rPr lang="en-US" sz="10000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with </a:t>
            </a:r>
            <a:r>
              <a:rPr lang="en-US" sz="10000" err="1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PxM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28</a:t>
            </a:r>
            <a:endParaRPr lang="en-US" sz="22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C7A6DB03-3915-EB4D-22DF-109941EE8795}"/>
              </a:ext>
            </a:extLst>
          </p:cNvPr>
          <p:cNvSpPr/>
          <p:nvPr/>
        </p:nvSpPr>
        <p:spPr>
          <a:xfrm>
            <a:off x="5957044" y="7019471"/>
            <a:ext cx="12485661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121362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Driving mutual value through Strategic Collaboration</a:t>
            </a:r>
            <a:endParaRPr lang="en-US" sz="3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29</a:t>
            </a:r>
            <a:endParaRPr lang="en-US" sz="22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51" y="0"/>
            <a:ext cx="16842305" cy="13042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46279" y="4311611"/>
            <a:ext cx="8245801" cy="2153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Co-sell readiness with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enhanced marketplace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visibility and tailored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discounted offers.</a:t>
            </a:r>
            <a:endParaRPr lang="en-US" sz="2600" dirty="0"/>
          </a:p>
        </p:txBody>
      </p:sp>
      <p:pic>
        <p:nvPicPr>
          <p:cNvPr id="6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1721" y="2651898"/>
            <a:ext cx="1434918" cy="143571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2845932" y="6858000"/>
            <a:ext cx="7761887" cy="3969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Distributor collaboration for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partner training and enablement.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FastTrack delivery support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program.</a:t>
            </a:r>
            <a:endParaRPr lang="en-US" sz="2600" dirty="0"/>
          </a:p>
        </p:txBody>
      </p:sp>
      <p:pic>
        <p:nvPicPr>
          <p:cNvPr id="8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8722" y="5297879"/>
            <a:ext cx="1096308" cy="109691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386604" y="6671171"/>
            <a:ext cx="7955324" cy="2366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Joint GTM campaigns such as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partner presales support and</a:t>
            </a:r>
          </a:p>
          <a:p>
            <a:pPr algn="ctr"/>
            <a:r>
              <a:rPr lang="en-US" sz="2600" kern="0" spc="26" dirty="0">
                <a:solidFill>
                  <a:srgbClr val="121362">
                    <a:alpha val="82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co-delivered demos.</a:t>
            </a:r>
            <a:endParaRPr lang="en-US" sz="2600" dirty="0"/>
          </a:p>
        </p:txBody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0781" y="6072733"/>
            <a:ext cx="194816" cy="326256"/>
          </a:xfrm>
          <a:prstGeom prst="rect">
            <a:avLst/>
          </a:prstGeom>
        </p:spPr>
      </p:pic>
      <p:pic>
        <p:nvPicPr>
          <p:cNvPr id="11" name="Image 5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4243" y="6335489"/>
            <a:ext cx="720046" cy="129183"/>
          </a:xfrm>
          <a:prstGeom prst="rect">
            <a:avLst/>
          </a:prstGeom>
        </p:spPr>
      </p:pic>
      <p:pic>
        <p:nvPicPr>
          <p:cNvPr id="12" name="Image 6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72936" y="6072733"/>
            <a:ext cx="194816" cy="326256"/>
          </a:xfrm>
          <a:prstGeom prst="rect">
            <a:avLst/>
          </a:prstGeom>
        </p:spPr>
      </p:pic>
      <p:pic>
        <p:nvPicPr>
          <p:cNvPr id="13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01205" y="6007026"/>
            <a:ext cx="326123" cy="457646"/>
          </a:xfrm>
          <a:prstGeom prst="rect">
            <a:avLst/>
          </a:prstGeom>
        </p:spPr>
      </p:pic>
      <p:pic>
        <p:nvPicPr>
          <p:cNvPr id="14" name="Image 8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04243" y="6007026"/>
            <a:ext cx="720046" cy="129183"/>
          </a:xfrm>
          <a:prstGeom prst="rect">
            <a:avLst/>
          </a:prstGeom>
        </p:spPr>
      </p:pic>
      <p:pic>
        <p:nvPicPr>
          <p:cNvPr id="15" name="Image 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6156" y="5259685"/>
            <a:ext cx="938541" cy="636290"/>
          </a:xfrm>
          <a:prstGeom prst="rect">
            <a:avLst/>
          </a:prstGeom>
        </p:spPr>
      </p:pic>
      <p:pic>
        <p:nvPicPr>
          <p:cNvPr id="16" name="Image 10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73928" y="5237460"/>
            <a:ext cx="982996" cy="680740"/>
          </a:xfrm>
          <a:prstGeom prst="rect">
            <a:avLst/>
          </a:prstGeom>
        </p:spPr>
      </p:pic>
      <p:sp>
        <p:nvSpPr>
          <p:cNvPr id="17" name="Text 4"/>
          <p:cNvSpPr/>
          <p:nvPr/>
        </p:nvSpPr>
        <p:spPr>
          <a:xfrm>
            <a:off x="10110959" y="8543552"/>
            <a:ext cx="3716442" cy="168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000" err="1">
                <a:solidFill>
                  <a:srgbClr val="4B3DD3">
                    <a:alpha val="100000"/>
                  </a:srgbClr>
                </a:solidFill>
                <a:latin typeface="CA SaygonTextTrial Bold"/>
                <a:ea typeface="TT Wellingtons Trl DemiBold" pitchFamily="34" charset="-122"/>
              </a:rPr>
              <a:t>PxM</a:t>
            </a:r>
            <a:endParaRPr lang="en-US" sz="3000" kern="0" spc="26">
              <a:solidFill>
                <a:srgbClr val="121362">
                  <a:alpha val="82000"/>
                </a:srgbClr>
              </a:solidFill>
              <a:latin typeface="CA SaygonTextTrial Bold"/>
              <a:ea typeface="CA SaygonTextTrial Bold" pitchFamily="34" charset="-122"/>
            </a:endParaRPr>
          </a:p>
          <a:p>
            <a:pPr marL="0" indent="0" algn="ctr">
              <a:buNone/>
            </a:pPr>
            <a:r>
              <a:rPr lang="en-US" sz="3000" kern="0" spc="26">
                <a:solidFill>
                  <a:srgbClr val="121362">
                    <a:alpha val="82000"/>
                  </a:srgbClr>
                </a:solidFill>
                <a:latin typeface="CA SaygonTextTrial Bold"/>
                <a:ea typeface="CA SaygonTextTrial Bold" pitchFamily="34" charset="-122"/>
                <a:cs typeface="CA SaygonTextTrial Bold" pitchFamily="34" charset="-120"/>
              </a:rPr>
              <a:t>Partner Program </a:t>
            </a:r>
            <a:endParaRPr lang="en-US" sz="3000">
              <a:latin typeface="CA SaygonTextTrial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3291" y="5626100"/>
            <a:ext cx="9060466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 dirty="0">
                <a:solidFill>
                  <a:srgbClr val="29C1FC">
                    <a:alpha val="100000"/>
                  </a:srgbClr>
                </a:solidFill>
                <a:latin typeface="TT Wellingtons Trl Bold" pitchFamily="34" charset="0"/>
                <a:ea typeface="TT Wellingtons Trl Bold" pitchFamily="34" charset="-122"/>
                <a:cs typeface="TT Wellingtons Trl Bold" pitchFamily="34" charset="-120"/>
              </a:rPr>
              <a:t>What is</a:t>
            </a:r>
            <a:r>
              <a:rPr lang="en-US" sz="10000" dirty="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</a:t>
            </a:r>
            <a:r>
              <a:rPr lang="en-US" sz="10000" dirty="0" err="1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PxM</a:t>
            </a:r>
            <a:r>
              <a:rPr lang="en-US" sz="10000" dirty="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?</a:t>
            </a:r>
            <a:endParaRPr lang="en-US" sz="10000" dirty="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03</a:t>
            </a:r>
            <a:endParaRPr lang="en-US" sz="2200"/>
          </a:p>
        </p:txBody>
      </p:sp>
      <p:sp>
        <p:nvSpPr>
          <p:cNvPr id="6" name="Text 1"/>
          <p:cNvSpPr/>
          <p:nvPr/>
        </p:nvSpPr>
        <p:spPr>
          <a:xfrm>
            <a:off x="3507801" y="7222670"/>
            <a:ext cx="17371445" cy="124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 next-generation, modular, AI-powered Business Management Suite</a:t>
            </a:r>
            <a:b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</a:b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built on Microsoft Power Platform</a:t>
            </a:r>
            <a:endParaRPr lang="en-US" sz="3600"/>
          </a:p>
          <a:p>
            <a:pPr marL="0" indent="0" algn="ctr">
              <a:buNone/>
            </a:pPr>
            <a:r>
              <a:rPr lang="en-US" sz="360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86086" y="8902725"/>
            <a:ext cx="10935884" cy="1625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0"/>
              </a:lnSpc>
              <a:buNone/>
            </a:pPr>
            <a:r>
              <a:rPr lang="en-US" sz="12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Thank you.</a:t>
            </a:r>
            <a:endParaRPr lang="en-US" sz="12000"/>
          </a:p>
        </p:txBody>
      </p:sp>
      <p:sp>
        <p:nvSpPr>
          <p:cNvPr id="4" name="Shape 1"/>
          <p:cNvSpPr/>
          <p:nvPr/>
        </p:nvSpPr>
        <p:spPr>
          <a:xfrm>
            <a:off x="1594049" y="11364640"/>
            <a:ext cx="4458257" cy="8742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94049" y="11364640"/>
            <a:ext cx="1007405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Email</a:t>
            </a:r>
            <a:endParaRPr lang="en-US" sz="2794"/>
          </a:p>
        </p:txBody>
      </p:sp>
      <p:sp>
        <p:nvSpPr>
          <p:cNvPr id="6" name="Text 3"/>
          <p:cNvSpPr/>
          <p:nvPr/>
        </p:nvSpPr>
        <p:spPr>
          <a:xfrm>
            <a:off x="1594049" y="11934056"/>
            <a:ext cx="5663097" cy="379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46"/>
              </a:lnSpc>
            </a:pPr>
            <a:r>
              <a:rPr lang="en-US" sz="3104" dirty="0">
                <a:solidFill>
                  <a:schemeClr val="bg1"/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contact.pxm@vn3xt.com</a:t>
            </a:r>
            <a:endParaRPr lang="en-US" sz="3104" dirty="0">
              <a:solidFill>
                <a:schemeClr val="bg1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7785962" y="11364640"/>
            <a:ext cx="2718140" cy="8488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785962" y="11364640"/>
            <a:ext cx="1185228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Phone</a:t>
            </a:r>
            <a:endParaRPr lang="en-US" sz="2794"/>
          </a:p>
        </p:txBody>
      </p:sp>
      <p:sp>
        <p:nvSpPr>
          <p:cNvPr id="9" name="Text 6"/>
          <p:cNvSpPr/>
          <p:nvPr/>
        </p:nvSpPr>
        <p:spPr>
          <a:xfrm>
            <a:off x="7785961" y="11934055"/>
            <a:ext cx="4984551" cy="1225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46"/>
              </a:lnSpc>
            </a:pPr>
            <a:r>
              <a:rPr lang="en-US" sz="3104" dirty="0">
                <a:solidFill>
                  <a:schemeClr val="bg1">
                    <a:alpha val="80000"/>
                  </a:scheme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971-52-669-6648</a:t>
            </a:r>
            <a:endParaRPr lang="en-US" sz="3104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ts val="4346"/>
              </a:lnSpc>
            </a:pPr>
            <a:endParaRPr lang="en-US" sz="3104" dirty="0"/>
          </a:p>
        </p:txBody>
      </p:sp>
      <p:sp>
        <p:nvSpPr>
          <p:cNvPr id="10" name="Shape 7"/>
          <p:cNvSpPr/>
          <p:nvPr/>
        </p:nvSpPr>
        <p:spPr>
          <a:xfrm>
            <a:off x="12225092" y="11364640"/>
            <a:ext cx="2972171" cy="8488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2225092" y="11364640"/>
            <a:ext cx="1477364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Website</a:t>
            </a:r>
            <a:endParaRPr lang="en-US" sz="2794"/>
          </a:p>
        </p:txBody>
      </p:sp>
      <p:sp>
        <p:nvSpPr>
          <p:cNvPr id="12" name="Text 9"/>
          <p:cNvSpPr/>
          <p:nvPr/>
        </p:nvSpPr>
        <p:spPr>
          <a:xfrm>
            <a:off x="12225092" y="11934056"/>
            <a:ext cx="5148508" cy="379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46"/>
              </a:lnSpc>
              <a:buNone/>
            </a:pPr>
            <a:r>
              <a:rPr lang="en-US" sz="3104" u="dotted" dirty="0">
                <a:solidFill>
                  <a:schemeClr val="bg1">
                    <a:alpha val="80000"/>
                  </a:scheme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pxm.vn3xt.com</a:t>
            </a:r>
            <a:endParaRPr lang="en-US" sz="3104" u="dotted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3" name="Image 1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086" y="1879600"/>
            <a:ext cx="7125467" cy="1625604"/>
          </a:xfrm>
          <a:prstGeom prst="rect">
            <a:avLst/>
          </a:prstGeom>
        </p:spPr>
      </p:pic>
      <p:pic>
        <p:nvPicPr>
          <p:cNvPr id="14" name="Image 2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23497" y="2932832"/>
            <a:ext cx="802507" cy="488107"/>
          </a:xfrm>
          <a:prstGeom prst="rect">
            <a:avLst/>
          </a:prstGeom>
        </p:spPr>
      </p:pic>
      <p:pic>
        <p:nvPicPr>
          <p:cNvPr id="15" name="Image 3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53676" y="2697287"/>
            <a:ext cx="675045" cy="713284"/>
          </a:xfrm>
          <a:prstGeom prst="rect">
            <a:avLst/>
          </a:prstGeom>
        </p:spPr>
      </p:pic>
      <p:pic>
        <p:nvPicPr>
          <p:cNvPr id="16" name="Image 4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34699" y="2842766"/>
            <a:ext cx="8695" cy="4366"/>
          </a:xfrm>
          <a:prstGeom prst="rect">
            <a:avLst/>
          </a:prstGeom>
        </p:spPr>
      </p:pic>
      <p:pic>
        <p:nvPicPr>
          <p:cNvPr id="17" name="Image 5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2238" y="1984003"/>
            <a:ext cx="676484" cy="714747"/>
          </a:xfrm>
          <a:prstGeom prst="rect">
            <a:avLst/>
          </a:prstGeom>
        </p:spPr>
      </p:pic>
      <p:pic>
        <p:nvPicPr>
          <p:cNvPr id="18" name="Image 6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4519" y="2449066"/>
            <a:ext cx="46353" cy="0"/>
          </a:xfrm>
          <a:prstGeom prst="rect">
            <a:avLst/>
          </a:prstGeom>
        </p:spPr>
      </p:pic>
      <p:pic>
        <p:nvPicPr>
          <p:cNvPr id="19" name="Image 7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9009" y="1963862"/>
            <a:ext cx="1464" cy="0"/>
          </a:xfrm>
          <a:prstGeom prst="rect">
            <a:avLst/>
          </a:prstGeom>
        </p:spPr>
      </p:pic>
      <p:pic>
        <p:nvPicPr>
          <p:cNvPr id="20" name="Image 8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51021" y="1963862"/>
            <a:ext cx="773532" cy="488107"/>
          </a:xfrm>
          <a:prstGeom prst="rect">
            <a:avLst/>
          </a:prstGeom>
        </p:spPr>
      </p:pic>
      <p:pic>
        <p:nvPicPr>
          <p:cNvPr id="21" name="Image 9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02274" y="1963862"/>
            <a:ext cx="348611" cy="485204"/>
          </a:xfrm>
          <a:prstGeom prst="rect">
            <a:avLst/>
          </a:prstGeom>
        </p:spPr>
      </p:pic>
      <p:pic>
        <p:nvPicPr>
          <p:cNvPr id="22" name="Image 10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2769" y="1963862"/>
            <a:ext cx="801701" cy="707479"/>
          </a:xfrm>
          <a:prstGeom prst="rect">
            <a:avLst/>
          </a:prstGeom>
        </p:spPr>
      </p:pic>
      <p:pic>
        <p:nvPicPr>
          <p:cNvPr id="23" name="Image 11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08268" y="2354635"/>
            <a:ext cx="604057" cy="675506"/>
          </a:xfrm>
          <a:prstGeom prst="rect">
            <a:avLst/>
          </a:prstGeom>
        </p:spPr>
      </p:pic>
      <p:pic>
        <p:nvPicPr>
          <p:cNvPr id="24" name="Image 12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90544" y="2354635"/>
            <a:ext cx="569289" cy="675506"/>
          </a:xfrm>
          <a:prstGeom prst="rect">
            <a:avLst/>
          </a:prstGeom>
        </p:spPr>
      </p:pic>
      <p:pic>
        <p:nvPicPr>
          <p:cNvPr id="25" name="Image 13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14820" y="2354635"/>
            <a:ext cx="376632" cy="675506"/>
          </a:xfrm>
          <a:prstGeom prst="rect">
            <a:avLst/>
          </a:prstGeom>
        </p:spPr>
      </p:pic>
      <p:pic>
        <p:nvPicPr>
          <p:cNvPr id="26" name="Image 14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36354" y="2354635"/>
            <a:ext cx="576533" cy="674067"/>
          </a:xfrm>
          <a:prstGeom prst="rect">
            <a:avLst/>
          </a:prstGeom>
        </p:spPr>
      </p:pic>
      <p:pic>
        <p:nvPicPr>
          <p:cNvPr id="27" name="Image 15" descr=" 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944752" y="2354635"/>
            <a:ext cx="498314" cy="675506"/>
          </a:xfrm>
          <a:prstGeom prst="rect">
            <a:avLst/>
          </a:prstGeom>
        </p:spPr>
      </p:pic>
      <p:pic>
        <p:nvPicPr>
          <p:cNvPr id="28" name="Image 16" descr=" 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782015" y="2356098"/>
            <a:ext cx="447607" cy="674067"/>
          </a:xfrm>
          <a:prstGeom prst="rect">
            <a:avLst/>
          </a:prstGeom>
        </p:spPr>
      </p:pic>
      <p:pic>
        <p:nvPicPr>
          <p:cNvPr id="29" name="Image 17" descr=" 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57146" y="2546400"/>
            <a:ext cx="463546" cy="482302"/>
          </a:xfrm>
          <a:prstGeom prst="rect">
            <a:avLst/>
          </a:prstGeom>
        </p:spPr>
      </p:pic>
      <p:pic>
        <p:nvPicPr>
          <p:cNvPr id="30" name="Image 18" descr=" 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801801" y="2354635"/>
            <a:ext cx="719947" cy="674067"/>
          </a:xfrm>
          <a:prstGeom prst="rect">
            <a:avLst/>
          </a:prstGeom>
        </p:spPr>
      </p:pic>
      <p:pic>
        <p:nvPicPr>
          <p:cNvPr id="31" name="Image 19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638080" y="0"/>
            <a:ext cx="1174896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51" y="1625600"/>
            <a:ext cx="21910238" cy="11582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117" y="1244600"/>
            <a:ext cx="1581413" cy="1581216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6821" y="2390983"/>
            <a:ext cx="876099" cy="531289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5624" y="2128500"/>
            <a:ext cx="736940" cy="776377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2410" y="2292942"/>
            <a:ext cx="9489" cy="4744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04037" y="1352119"/>
            <a:ext cx="738515" cy="777959"/>
          </a:xfrm>
          <a:prstGeom prst="rect">
            <a:avLst/>
          </a:prstGeom>
        </p:spPr>
      </p:pic>
      <p:pic>
        <p:nvPicPr>
          <p:cNvPr id="9" name="Image 7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3619" y="1864438"/>
            <a:ext cx="50608" cy="0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007" y="1336306"/>
            <a:ext cx="1575" cy="0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56864" y="1336306"/>
            <a:ext cx="844470" cy="531289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03639" y="1336306"/>
            <a:ext cx="380576" cy="528126"/>
          </a:xfrm>
          <a:prstGeom prst="rect">
            <a:avLst/>
          </a:prstGeom>
        </p:spPr>
      </p:pic>
      <p:pic>
        <p:nvPicPr>
          <p:cNvPr id="13" name="Image 11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67505" y="1336306"/>
            <a:ext cx="875231" cy="770052"/>
          </a:xfrm>
          <a:prstGeom prst="rect">
            <a:avLst/>
          </a:prstGeom>
        </p:spPr>
      </p:pic>
      <p:pic>
        <p:nvPicPr>
          <p:cNvPr id="14" name="Image 12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47775" y="1761660"/>
            <a:ext cx="659453" cy="735267"/>
          </a:xfrm>
          <a:prstGeom prst="rect">
            <a:avLst/>
          </a:prstGeom>
        </p:spPr>
      </p:pic>
      <p:pic>
        <p:nvPicPr>
          <p:cNvPr id="15" name="Image 13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92616" y="1761660"/>
            <a:ext cx="621497" cy="735267"/>
          </a:xfrm>
          <a:prstGeom prst="rect">
            <a:avLst/>
          </a:prstGeom>
        </p:spPr>
      </p:pic>
      <p:pic>
        <p:nvPicPr>
          <p:cNvPr id="16" name="Image 14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83327" y="1761660"/>
            <a:ext cx="411164" cy="735267"/>
          </a:xfrm>
          <a:prstGeom prst="rect">
            <a:avLst/>
          </a:prstGeom>
        </p:spPr>
      </p:pic>
      <p:pic>
        <p:nvPicPr>
          <p:cNvPr id="17" name="Image 15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243524" y="1761660"/>
            <a:ext cx="629398" cy="733685"/>
          </a:xfrm>
          <a:prstGeom prst="rect">
            <a:avLst/>
          </a:prstGeom>
        </p:spPr>
      </p:pic>
      <p:pic>
        <p:nvPicPr>
          <p:cNvPr id="18" name="Image 16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907715" y="1761660"/>
            <a:ext cx="544010" cy="735267"/>
          </a:xfrm>
          <a:prstGeom prst="rect">
            <a:avLst/>
          </a:prstGeom>
        </p:spPr>
      </p:pic>
      <p:pic>
        <p:nvPicPr>
          <p:cNvPr id="19" name="Image 17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21771" y="1763244"/>
            <a:ext cx="488651" cy="733685"/>
          </a:xfrm>
          <a:prstGeom prst="rect">
            <a:avLst/>
          </a:prstGeom>
        </p:spPr>
      </p:pic>
      <p:pic>
        <p:nvPicPr>
          <p:cNvPr id="20" name="Image 18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4340477" y="1970385"/>
            <a:ext cx="506054" cy="524963"/>
          </a:xfrm>
          <a:prstGeom prst="rect">
            <a:avLst/>
          </a:prstGeom>
        </p:spPr>
      </p:pic>
      <p:pic>
        <p:nvPicPr>
          <p:cNvPr id="21" name="Image 19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4935082" y="1761660"/>
            <a:ext cx="785960" cy="733685"/>
          </a:xfrm>
          <a:prstGeom prst="rect">
            <a:avLst/>
          </a:prstGeom>
        </p:spPr>
      </p:pic>
      <p:pic>
        <p:nvPicPr>
          <p:cNvPr id="22" name="Image 20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626021" y="6826250"/>
            <a:ext cx="1202706" cy="1202550"/>
          </a:xfrm>
          <a:prstGeom prst="rect">
            <a:avLst/>
          </a:prstGeom>
        </p:spPr>
      </p:pic>
      <p:pic>
        <p:nvPicPr>
          <p:cNvPr id="23" name="Image 21" descr=" 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581119" y="6826250"/>
            <a:ext cx="1202706" cy="1202550"/>
          </a:xfrm>
          <a:prstGeom prst="rect">
            <a:avLst/>
          </a:prstGeom>
        </p:spPr>
      </p:pic>
      <p:sp>
        <p:nvSpPr>
          <p:cNvPr id="24" name="Text 0"/>
          <p:cNvSpPr/>
          <p:nvPr/>
        </p:nvSpPr>
        <p:spPr>
          <a:xfrm>
            <a:off x="6049230" y="7073838"/>
            <a:ext cx="2087840" cy="9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5"/>
              </a:lnSpc>
              <a:buNone/>
            </a:pPr>
            <a:r>
              <a:rPr lang="en-US" sz="5213">
                <a:solidFill>
                  <a:srgbClr val="FFFFFF">
                    <a:alpha val="100000"/>
                  </a:srgbClr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Power</a:t>
            </a:r>
            <a:endParaRPr lang="en-US" sz="5213"/>
          </a:p>
        </p:txBody>
      </p:sp>
      <p:sp>
        <p:nvSpPr>
          <p:cNvPr id="25" name="Text 1"/>
          <p:cNvSpPr/>
          <p:nvPr/>
        </p:nvSpPr>
        <p:spPr>
          <a:xfrm>
            <a:off x="15509432" y="7073838"/>
            <a:ext cx="4234409" cy="9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5"/>
              </a:lnSpc>
              <a:buNone/>
            </a:pPr>
            <a:r>
              <a:rPr lang="en-US" sz="5213">
                <a:solidFill>
                  <a:srgbClr val="FFFFFF">
                    <a:alpha val="100000"/>
                  </a:srgbClr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Management</a:t>
            </a:r>
            <a:endParaRPr lang="en-US" sz="5213"/>
          </a:p>
        </p:txBody>
      </p:sp>
      <p:sp>
        <p:nvSpPr>
          <p:cNvPr id="26" name="Text 2"/>
          <p:cNvSpPr/>
          <p:nvPr/>
        </p:nvSpPr>
        <p:spPr>
          <a:xfrm>
            <a:off x="8546064" y="11417300"/>
            <a:ext cx="7307647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500" kern="0" spc="50">
                <a:solidFill>
                  <a:srgbClr val="FFFFFF">
                    <a:alpha val="93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Your 360 Business Management Suite</a:t>
            </a:r>
            <a:r>
              <a:rPr lang="en-US" sz="2500" kern="0" spc="50">
                <a:solidFill>
                  <a:srgbClr val="FFFFFF">
                    <a:alpha val="93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Powered by Microsoft Power Platform</a:t>
            </a:r>
            <a:endParaRPr lang="en-US" sz="2500"/>
          </a:p>
        </p:txBody>
      </p:sp>
      <p:sp>
        <p:nvSpPr>
          <p:cNvPr id="27" name="Text 3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04</a:t>
            </a:r>
            <a:endParaRPr lang="en-US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FED84-4CD0-DB42-6CF2-98FC21F4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5579CBF3-AA25-28BE-0CC5-B28AF6FE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pic>
        <p:nvPicPr>
          <p:cNvPr id="20" name="Image 1" descr=" ">
            <a:extLst>
              <a:ext uri="{FF2B5EF4-FFF2-40B4-BE49-F238E27FC236}">
                <a16:creationId xmlns:a16="http://schemas.microsoft.com/office/drawing/2014/main" id="{543A3211-57FF-260A-5ABB-2742CCCF9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97" y="0"/>
            <a:ext cx="13235054" cy="13182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6DA4AD1-F679-8B07-E97E-09B29F6678C1}"/>
              </a:ext>
            </a:extLst>
          </p:cNvPr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05</a:t>
            </a:r>
            <a:endParaRPr lang="en-US" sz="22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2E49284-8BA6-1241-804C-CDDAC7910807}"/>
              </a:ext>
            </a:extLst>
          </p:cNvPr>
          <p:cNvSpPr/>
          <p:nvPr/>
        </p:nvSpPr>
        <p:spPr>
          <a:xfrm>
            <a:off x="14546981" y="1043218"/>
            <a:ext cx="3941726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 Management</a:t>
            </a:r>
            <a:endParaRPr lang="en-US" sz="250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7224CA3-75E1-8462-B06C-AEFAB8204B3F}"/>
              </a:ext>
            </a:extLst>
          </p:cNvPr>
          <p:cNvSpPr/>
          <p:nvPr/>
        </p:nvSpPr>
        <p:spPr>
          <a:xfrm>
            <a:off x="14822753" y="11086455"/>
            <a:ext cx="3890920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Program Management</a:t>
            </a:r>
            <a:endParaRPr lang="en-US" sz="250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9B5E64CD-7C65-7A69-280B-B6F576D0F95C}"/>
              </a:ext>
            </a:extLst>
          </p:cNvPr>
          <p:cNvSpPr/>
          <p:nvPr/>
        </p:nvSpPr>
        <p:spPr>
          <a:xfrm>
            <a:off x="17578997" y="4190320"/>
            <a:ext cx="3840113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Demand Management</a:t>
            </a:r>
            <a:endParaRPr lang="en-US" sz="25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84E481C-F080-6126-7582-4929C276DA86}"/>
              </a:ext>
            </a:extLst>
          </p:cNvPr>
          <p:cNvSpPr/>
          <p:nvPr/>
        </p:nvSpPr>
        <p:spPr>
          <a:xfrm>
            <a:off x="17578997" y="8278242"/>
            <a:ext cx="3979831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Portfolio Management</a:t>
            </a:r>
            <a:endParaRPr lang="en-US" sz="250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E176A20-DDCF-F761-8444-B154751488C6}"/>
              </a:ext>
            </a:extLst>
          </p:cNvPr>
          <p:cNvSpPr/>
          <p:nvPr/>
        </p:nvSpPr>
        <p:spPr>
          <a:xfrm>
            <a:off x="5851198" y="11137280"/>
            <a:ext cx="3713097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Project Management</a:t>
            </a:r>
            <a:endParaRPr lang="en-US" sz="250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B9EFF18-825E-C502-08F7-5CA883A2A30A}"/>
              </a:ext>
            </a:extLst>
          </p:cNvPr>
          <p:cNvSpPr/>
          <p:nvPr/>
        </p:nvSpPr>
        <p:spPr>
          <a:xfrm>
            <a:off x="2260884" y="8278242"/>
            <a:ext cx="4167944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Resource Management</a:t>
            </a:r>
            <a:endParaRPr lang="en-US" sz="25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12B10F38-CABD-8B29-FA04-3B1A19049235}"/>
              </a:ext>
            </a:extLst>
          </p:cNvPr>
          <p:cNvSpPr/>
          <p:nvPr/>
        </p:nvSpPr>
        <p:spPr>
          <a:xfrm>
            <a:off x="1510748" y="4156343"/>
            <a:ext cx="5579165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Performance Management</a:t>
            </a:r>
            <a:endParaRPr lang="en-US" sz="25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F79DC87-19A8-5D24-3C04-D96F4FCE0632}"/>
              </a:ext>
            </a:extLst>
          </p:cNvPr>
          <p:cNvSpPr/>
          <p:nvPr/>
        </p:nvSpPr>
        <p:spPr>
          <a:xfrm>
            <a:off x="6289022" y="1144817"/>
            <a:ext cx="4005234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Benefit Management</a:t>
            </a:r>
            <a:endParaRPr lang="en-US" sz="25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FB265699-CE86-0014-7BA6-D861A50FF580}"/>
              </a:ext>
            </a:extLst>
          </p:cNvPr>
          <p:cNvSpPr/>
          <p:nvPr/>
        </p:nvSpPr>
        <p:spPr>
          <a:xfrm>
            <a:off x="14546981" y="1618637"/>
            <a:ext cx="10751419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AE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Define strategic objectives and KPIs</a:t>
            </a:r>
          </a:p>
          <a:p>
            <a:r>
              <a:rPr lang="en-AE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and align enterprise initiatives. </a:t>
            </a: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8925333F-2F73-91A2-AC9C-BA6C43B46200}"/>
              </a:ext>
            </a:extLst>
          </p:cNvPr>
          <p:cNvSpPr/>
          <p:nvPr/>
        </p:nvSpPr>
        <p:spPr>
          <a:xfrm>
            <a:off x="14822753" y="11632847"/>
            <a:ext cx="8514325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Coordinate projects and manage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 outcomes.</a:t>
            </a:r>
            <a:endParaRPr lang="en-US" sz="22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4753DC20-3F57-D8F2-30A2-D8AFEF60BFC0}"/>
              </a:ext>
            </a:extLst>
          </p:cNvPr>
          <p:cNvSpPr/>
          <p:nvPr/>
        </p:nvSpPr>
        <p:spPr>
          <a:xfrm>
            <a:off x="17578997" y="4752976"/>
            <a:ext cx="7308586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Capture, align, and approve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demand.</a:t>
            </a:r>
            <a:endParaRPr lang="en-US" sz="22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AB6055B4-923A-8B9E-BD1F-7A5E4216A372}"/>
              </a:ext>
            </a:extLst>
          </p:cNvPr>
          <p:cNvSpPr/>
          <p:nvPr/>
        </p:nvSpPr>
        <p:spPr>
          <a:xfrm>
            <a:off x="17578997" y="8773809"/>
            <a:ext cx="6808178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Evaluate, prioritize, and select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optimal portfolios.</a:t>
            </a:r>
            <a:endParaRPr lang="en-US" sz="22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B75D25C1-70FB-1555-0DBF-09D6CB5AE656}"/>
              </a:ext>
            </a:extLst>
          </p:cNvPr>
          <p:cNvSpPr/>
          <p:nvPr/>
        </p:nvSpPr>
        <p:spPr>
          <a:xfrm>
            <a:off x="2828221" y="11661875"/>
            <a:ext cx="6736076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Plan, execute, and govern project</a:t>
            </a:r>
          </a:p>
          <a:p>
            <a:pPr algn="r"/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delivery from initiation to closure.</a:t>
            </a:r>
            <a:endParaRPr lang="en-US" sz="22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BE51C87-CD7F-ACAC-B2E2-7B57AE65A2A7}"/>
              </a:ext>
            </a:extLst>
          </p:cNvPr>
          <p:cNvSpPr/>
          <p:nvPr/>
        </p:nvSpPr>
        <p:spPr>
          <a:xfrm>
            <a:off x="3419469" y="8912073"/>
            <a:ext cx="6599622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Optimize capacity and allocate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workforce effectively.</a:t>
            </a:r>
            <a:endParaRPr lang="en-US" sz="22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E9C47843-E828-BD60-B038-712328667FA0}"/>
              </a:ext>
            </a:extLst>
          </p:cNvPr>
          <p:cNvSpPr/>
          <p:nvPr/>
        </p:nvSpPr>
        <p:spPr>
          <a:xfrm>
            <a:off x="3621250" y="4713367"/>
            <a:ext cx="6255367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Track KPIs and monitor strategic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progress.</a:t>
            </a:r>
            <a:endParaRPr lang="en-US" sz="22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B5490172-2D2D-450E-E3C8-B8BDD7EDDD82}"/>
              </a:ext>
            </a:extLst>
          </p:cNvPr>
          <p:cNvSpPr/>
          <p:nvPr/>
        </p:nvSpPr>
        <p:spPr>
          <a:xfrm>
            <a:off x="6289022" y="1649638"/>
            <a:ext cx="6877724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Measure, validate, and realize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initiative benefits.</a:t>
            </a:r>
            <a:endParaRPr lang="en-US" sz="2200" dirty="0"/>
          </a:p>
        </p:txBody>
      </p:sp>
      <p:pic>
        <p:nvPicPr>
          <p:cNvPr id="21" name="Image 2" descr=" ">
            <a:extLst>
              <a:ext uri="{FF2B5EF4-FFF2-40B4-BE49-F238E27FC236}">
                <a16:creationId xmlns:a16="http://schemas.microsoft.com/office/drawing/2014/main" id="{4A485576-746A-094E-8A92-D44ADE4B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9891" y="7144103"/>
            <a:ext cx="1009317" cy="368300"/>
          </a:xfrm>
          <a:prstGeom prst="rect">
            <a:avLst/>
          </a:prstGeom>
        </p:spPr>
      </p:pic>
      <p:pic>
        <p:nvPicPr>
          <p:cNvPr id="23" name="Image 4" descr=" ">
            <a:extLst>
              <a:ext uri="{FF2B5EF4-FFF2-40B4-BE49-F238E27FC236}">
                <a16:creationId xmlns:a16="http://schemas.microsoft.com/office/drawing/2014/main" id="{437702D2-2747-4047-11A7-D10128FC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6076" y="6590823"/>
            <a:ext cx="633020" cy="387604"/>
          </a:xfrm>
          <a:prstGeom prst="rect">
            <a:avLst/>
          </a:prstGeom>
        </p:spPr>
      </p:pic>
      <p:pic>
        <p:nvPicPr>
          <p:cNvPr id="24" name="Image 5" descr=" ">
            <a:extLst>
              <a:ext uri="{FF2B5EF4-FFF2-40B4-BE49-F238E27FC236}">
                <a16:creationId xmlns:a16="http://schemas.microsoft.com/office/drawing/2014/main" id="{53011A58-8A7A-3CC6-58F6-E7F624E8D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24286" y="6400347"/>
            <a:ext cx="532474" cy="569807"/>
          </a:xfrm>
          <a:prstGeom prst="rect">
            <a:avLst/>
          </a:prstGeom>
        </p:spPr>
      </p:pic>
      <p:pic>
        <p:nvPicPr>
          <p:cNvPr id="25" name="Image 6" descr=" ">
            <a:extLst>
              <a:ext uri="{FF2B5EF4-FFF2-40B4-BE49-F238E27FC236}">
                <a16:creationId xmlns:a16="http://schemas.microsoft.com/office/drawing/2014/main" id="{7812C89F-6971-13BC-2F04-2DD722D4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23157" y="5830534"/>
            <a:ext cx="533616" cy="570967"/>
          </a:xfrm>
          <a:prstGeom prst="rect">
            <a:avLst/>
          </a:prstGeom>
        </p:spPr>
      </p:pic>
      <p:pic>
        <p:nvPicPr>
          <p:cNvPr id="26" name="Image 7" descr=" ">
            <a:extLst>
              <a:ext uri="{FF2B5EF4-FFF2-40B4-BE49-F238E27FC236}">
                <a16:creationId xmlns:a16="http://schemas.microsoft.com/office/drawing/2014/main" id="{9A81B2ED-B447-8BB8-2BC1-E22A92D632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27759" y="6202059"/>
            <a:ext cx="36567" cy="0"/>
          </a:xfrm>
          <a:prstGeom prst="rect">
            <a:avLst/>
          </a:prstGeom>
        </p:spPr>
      </p:pic>
      <p:pic>
        <p:nvPicPr>
          <p:cNvPr id="27" name="Image 8" descr=" ">
            <a:extLst>
              <a:ext uri="{FF2B5EF4-FFF2-40B4-BE49-F238E27FC236}">
                <a16:creationId xmlns:a16="http://schemas.microsoft.com/office/drawing/2014/main" id="{C2B888D4-B48D-CD0F-EEA3-D9895DAABF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94652" y="5814448"/>
            <a:ext cx="1141" cy="0"/>
          </a:xfrm>
          <a:prstGeom prst="rect">
            <a:avLst/>
          </a:prstGeom>
        </p:spPr>
      </p:pic>
      <p:pic>
        <p:nvPicPr>
          <p:cNvPr id="28" name="Image 9" descr=" ">
            <a:extLst>
              <a:ext uri="{FF2B5EF4-FFF2-40B4-BE49-F238E27FC236}">
                <a16:creationId xmlns:a16="http://schemas.microsoft.com/office/drawing/2014/main" id="{E7449E5F-0126-27D5-0C59-ADA3F34F0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27795" y="5814448"/>
            <a:ext cx="610172" cy="389930"/>
          </a:xfrm>
          <a:prstGeom prst="rect">
            <a:avLst/>
          </a:prstGeom>
        </p:spPr>
      </p:pic>
      <p:pic>
        <p:nvPicPr>
          <p:cNvPr id="29" name="Image 10" descr=" ">
            <a:extLst>
              <a:ext uri="{FF2B5EF4-FFF2-40B4-BE49-F238E27FC236}">
                <a16:creationId xmlns:a16="http://schemas.microsoft.com/office/drawing/2014/main" id="{73FA8F48-0691-F12C-E718-BC77D162B1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889331" y="5814448"/>
            <a:ext cx="274994" cy="387617"/>
          </a:xfrm>
          <a:prstGeom prst="rect">
            <a:avLst/>
          </a:prstGeom>
        </p:spPr>
      </p:pic>
      <p:pic>
        <p:nvPicPr>
          <p:cNvPr id="30" name="Image 11" descr=" ">
            <a:extLst>
              <a:ext uri="{FF2B5EF4-FFF2-40B4-BE49-F238E27FC236}">
                <a16:creationId xmlns:a16="http://schemas.microsoft.com/office/drawing/2014/main" id="{931A54B4-22FA-F1A1-8865-6A8302164D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74210" y="5814454"/>
            <a:ext cx="632400" cy="565162"/>
          </a:xfrm>
          <a:prstGeom prst="rect">
            <a:avLst/>
          </a:prstGeom>
        </p:spPr>
      </p:pic>
      <p:pic>
        <p:nvPicPr>
          <p:cNvPr id="31" name="Image 12" descr=" ">
            <a:extLst>
              <a:ext uri="{FF2B5EF4-FFF2-40B4-BE49-F238E27FC236}">
                <a16:creationId xmlns:a16="http://schemas.microsoft.com/office/drawing/2014/main" id="{590A76E3-3B48-9D9F-433C-9775CBC568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70185" y="5232332"/>
            <a:ext cx="635067" cy="634988"/>
          </a:xfrm>
          <a:prstGeom prst="rect">
            <a:avLst/>
          </a:prstGeom>
        </p:spPr>
      </p:pic>
      <p:pic>
        <p:nvPicPr>
          <p:cNvPr id="32" name="Image 13" descr=" ">
            <a:extLst>
              <a:ext uri="{FF2B5EF4-FFF2-40B4-BE49-F238E27FC236}">
                <a16:creationId xmlns:a16="http://schemas.microsoft.com/office/drawing/2014/main" id="{F54AA1D7-DBF1-7171-6653-D14E3F4734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4780257" y="5630106"/>
            <a:ext cx="127165" cy="127161"/>
          </a:xfrm>
          <a:prstGeom prst="rect">
            <a:avLst/>
          </a:prstGeom>
        </p:spPr>
      </p:pic>
      <p:pic>
        <p:nvPicPr>
          <p:cNvPr id="33" name="Image 14" descr=" ">
            <a:extLst>
              <a:ext uri="{FF2B5EF4-FFF2-40B4-BE49-F238E27FC236}">
                <a16:creationId xmlns:a16="http://schemas.microsoft.com/office/drawing/2014/main" id="{CDF223D7-1A68-3C4C-DEC2-88D24E1254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973745" y="5530893"/>
            <a:ext cx="127165" cy="226380"/>
          </a:xfrm>
          <a:prstGeom prst="rect">
            <a:avLst/>
          </a:prstGeom>
        </p:spPr>
      </p:pic>
      <p:pic>
        <p:nvPicPr>
          <p:cNvPr id="34" name="Image 15" descr=" ">
            <a:extLst>
              <a:ext uri="{FF2B5EF4-FFF2-40B4-BE49-F238E27FC236}">
                <a16:creationId xmlns:a16="http://schemas.microsoft.com/office/drawing/2014/main" id="{819A80E3-C30B-CB09-4557-5CDD323F7F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5167246" y="5406870"/>
            <a:ext cx="127165" cy="350403"/>
          </a:xfrm>
          <a:prstGeom prst="rect">
            <a:avLst/>
          </a:prstGeom>
        </p:spPr>
      </p:pic>
      <p:pic>
        <p:nvPicPr>
          <p:cNvPr id="35" name="Image 16" descr=" ">
            <a:extLst>
              <a:ext uri="{FF2B5EF4-FFF2-40B4-BE49-F238E27FC236}">
                <a16:creationId xmlns:a16="http://schemas.microsoft.com/office/drawing/2014/main" id="{7CB002DD-EE4E-45C0-650F-93AC77D596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81026" y="5243165"/>
            <a:ext cx="613385" cy="613321"/>
          </a:xfrm>
          <a:prstGeom prst="rect">
            <a:avLst/>
          </a:prstGeom>
        </p:spPr>
      </p:pic>
      <p:pic>
        <p:nvPicPr>
          <p:cNvPr id="36" name="Image 17" descr=" ">
            <a:extLst>
              <a:ext uri="{FF2B5EF4-FFF2-40B4-BE49-F238E27FC236}">
                <a16:creationId xmlns:a16="http://schemas.microsoft.com/office/drawing/2014/main" id="{F17C1363-CE80-8FA6-9B17-F4195FFA95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4829872" y="5243165"/>
            <a:ext cx="365319" cy="315677"/>
          </a:xfrm>
          <a:prstGeom prst="rect">
            <a:avLst/>
          </a:prstGeom>
        </p:spPr>
      </p:pic>
      <p:pic>
        <p:nvPicPr>
          <p:cNvPr id="37" name="Image 18" descr=" ">
            <a:extLst>
              <a:ext uri="{FF2B5EF4-FFF2-40B4-BE49-F238E27FC236}">
                <a16:creationId xmlns:a16="http://schemas.microsoft.com/office/drawing/2014/main" id="{2C9B547E-B9F3-FA94-9993-BCD352C3437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5092823" y="5243165"/>
            <a:ext cx="102357" cy="102357"/>
          </a:xfrm>
          <a:prstGeom prst="rect">
            <a:avLst/>
          </a:prstGeom>
        </p:spPr>
      </p:pic>
      <p:pic>
        <p:nvPicPr>
          <p:cNvPr id="38" name="Image 19" descr=" ">
            <a:extLst>
              <a:ext uri="{FF2B5EF4-FFF2-40B4-BE49-F238E27FC236}">
                <a16:creationId xmlns:a16="http://schemas.microsoft.com/office/drawing/2014/main" id="{318CEEA7-80C9-8C1C-6BAA-060F848ABA2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006302" y="3492475"/>
            <a:ext cx="749381" cy="749283"/>
          </a:xfrm>
          <a:prstGeom prst="rect">
            <a:avLst/>
          </a:prstGeom>
        </p:spPr>
      </p:pic>
      <p:pic>
        <p:nvPicPr>
          <p:cNvPr id="39" name="Image 20" descr=" ">
            <a:extLst>
              <a:ext uri="{FF2B5EF4-FFF2-40B4-BE49-F238E27FC236}">
                <a16:creationId xmlns:a16="http://schemas.microsoft.com/office/drawing/2014/main" id="{87F14A53-1AF4-A055-5441-A48A7C774F0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303511" y="3548404"/>
            <a:ext cx="423866" cy="423819"/>
          </a:xfrm>
          <a:prstGeom prst="rect">
            <a:avLst/>
          </a:prstGeom>
        </p:spPr>
      </p:pic>
      <p:pic>
        <p:nvPicPr>
          <p:cNvPr id="40" name="Image 21" descr=" ">
            <a:extLst>
              <a:ext uri="{FF2B5EF4-FFF2-40B4-BE49-F238E27FC236}">
                <a16:creationId xmlns:a16="http://schemas.microsoft.com/office/drawing/2014/main" id="{28610127-17EF-F1BF-BF0B-4B5E305CC7E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3166746" y="3812760"/>
            <a:ext cx="296242" cy="296211"/>
          </a:xfrm>
          <a:prstGeom prst="rect">
            <a:avLst/>
          </a:prstGeom>
        </p:spPr>
      </p:pic>
      <p:pic>
        <p:nvPicPr>
          <p:cNvPr id="41" name="Image 22" descr=" ">
            <a:extLst>
              <a:ext uri="{FF2B5EF4-FFF2-40B4-BE49-F238E27FC236}">
                <a16:creationId xmlns:a16="http://schemas.microsoft.com/office/drawing/2014/main" id="{0F1CBB5A-9E92-A4CF-D5E5-C787BBE4A7B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049194" y="3695229"/>
            <a:ext cx="531346" cy="531285"/>
          </a:xfrm>
          <a:prstGeom prst="rect">
            <a:avLst/>
          </a:prstGeom>
        </p:spPr>
      </p:pic>
      <p:pic>
        <p:nvPicPr>
          <p:cNvPr id="54" name="Image 35" descr=" ">
            <a:extLst>
              <a:ext uri="{FF2B5EF4-FFF2-40B4-BE49-F238E27FC236}">
                <a16:creationId xmlns:a16="http://schemas.microsoft.com/office/drawing/2014/main" id="{649495F6-5744-FF31-6FCA-BCC83E1622F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3044406" y="9067645"/>
            <a:ext cx="673172" cy="673088"/>
          </a:xfrm>
          <a:prstGeom prst="rect">
            <a:avLst/>
          </a:prstGeom>
        </p:spPr>
      </p:pic>
      <p:pic>
        <p:nvPicPr>
          <p:cNvPr id="55" name="Image 36" descr=" ">
            <a:extLst>
              <a:ext uri="{FF2B5EF4-FFF2-40B4-BE49-F238E27FC236}">
                <a16:creationId xmlns:a16="http://schemas.microsoft.com/office/drawing/2014/main" id="{26E01398-297A-C2A8-A570-9C83F549F69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3044406" y="9067645"/>
            <a:ext cx="673169" cy="673085"/>
          </a:xfrm>
          <a:prstGeom prst="rect">
            <a:avLst/>
          </a:prstGeom>
        </p:spPr>
      </p:pic>
      <p:pic>
        <p:nvPicPr>
          <p:cNvPr id="56" name="Image 37" descr=" ">
            <a:extLst>
              <a:ext uri="{FF2B5EF4-FFF2-40B4-BE49-F238E27FC236}">
                <a16:creationId xmlns:a16="http://schemas.microsoft.com/office/drawing/2014/main" id="{578117B6-2976-1C79-1533-1F770947A1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044406" y="9067648"/>
            <a:ext cx="673169" cy="673078"/>
          </a:xfrm>
          <a:prstGeom prst="rect">
            <a:avLst/>
          </a:prstGeom>
        </p:spPr>
      </p:pic>
      <p:pic>
        <p:nvPicPr>
          <p:cNvPr id="57" name="Image 38" descr=" ">
            <a:extLst>
              <a:ext uri="{FF2B5EF4-FFF2-40B4-BE49-F238E27FC236}">
                <a16:creationId xmlns:a16="http://schemas.microsoft.com/office/drawing/2014/main" id="{7605E948-1ACF-4B16-3710-EB358D13184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644782" y="7467482"/>
            <a:ext cx="685873" cy="685784"/>
          </a:xfrm>
          <a:prstGeom prst="rect">
            <a:avLst/>
          </a:prstGeom>
        </p:spPr>
      </p:pic>
      <p:pic>
        <p:nvPicPr>
          <p:cNvPr id="58" name="Image 39" descr=" ">
            <a:extLst>
              <a:ext uri="{FF2B5EF4-FFF2-40B4-BE49-F238E27FC236}">
                <a16:creationId xmlns:a16="http://schemas.microsoft.com/office/drawing/2014/main" id="{F963BA97-348F-E042-692F-A9A73E1E386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4669093" y="7590706"/>
            <a:ext cx="533913" cy="444872"/>
          </a:xfrm>
          <a:prstGeom prst="rect">
            <a:avLst/>
          </a:prstGeom>
        </p:spPr>
      </p:pic>
      <p:pic>
        <p:nvPicPr>
          <p:cNvPr id="59" name="Image 40" descr=" ">
            <a:extLst>
              <a:ext uri="{FF2B5EF4-FFF2-40B4-BE49-F238E27FC236}">
                <a16:creationId xmlns:a16="http://schemas.microsoft.com/office/drawing/2014/main" id="{EFCD8866-07FC-E307-63EC-E8BC596B84E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4826164" y="7478396"/>
            <a:ext cx="219760" cy="144066"/>
          </a:xfrm>
          <a:prstGeom prst="rect">
            <a:avLst/>
          </a:prstGeom>
        </p:spPr>
      </p:pic>
      <p:pic>
        <p:nvPicPr>
          <p:cNvPr id="60" name="Image 41" descr=" ">
            <a:extLst>
              <a:ext uri="{FF2B5EF4-FFF2-40B4-BE49-F238E27FC236}">
                <a16:creationId xmlns:a16="http://schemas.microsoft.com/office/drawing/2014/main" id="{66D7DBB3-29FE-34B8-B578-799B535B2E5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4684734" y="7755855"/>
            <a:ext cx="502618" cy="31750"/>
          </a:xfrm>
          <a:prstGeom prst="rect">
            <a:avLst/>
          </a:prstGeom>
        </p:spPr>
      </p:pic>
      <p:pic>
        <p:nvPicPr>
          <p:cNvPr id="61" name="Image 42" descr=" ">
            <a:extLst>
              <a:ext uri="{FF2B5EF4-FFF2-40B4-BE49-F238E27FC236}">
                <a16:creationId xmlns:a16="http://schemas.microsoft.com/office/drawing/2014/main" id="{F5F90A4C-DA97-AF58-E40E-9149B467319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4802733" y="7760016"/>
            <a:ext cx="31754" cy="84075"/>
          </a:xfrm>
          <a:prstGeom prst="rect">
            <a:avLst/>
          </a:prstGeom>
        </p:spPr>
      </p:pic>
      <p:pic>
        <p:nvPicPr>
          <p:cNvPr id="62" name="Image 43" descr=" ">
            <a:extLst>
              <a:ext uri="{FF2B5EF4-FFF2-40B4-BE49-F238E27FC236}">
                <a16:creationId xmlns:a16="http://schemas.microsoft.com/office/drawing/2014/main" id="{8B3FE3CC-8331-CFC3-637D-6717E63C05F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075408" y="7879482"/>
            <a:ext cx="103957" cy="31750"/>
          </a:xfrm>
          <a:prstGeom prst="rect">
            <a:avLst/>
          </a:prstGeom>
        </p:spPr>
      </p:pic>
      <p:pic>
        <p:nvPicPr>
          <p:cNvPr id="63" name="Image 44" descr=" ">
            <a:extLst>
              <a:ext uri="{FF2B5EF4-FFF2-40B4-BE49-F238E27FC236}">
                <a16:creationId xmlns:a16="http://schemas.microsoft.com/office/drawing/2014/main" id="{EF187D39-8E04-1C3C-E082-F854243CAD6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075408" y="7986979"/>
            <a:ext cx="103957" cy="31750"/>
          </a:xfrm>
          <a:prstGeom prst="rect">
            <a:avLst/>
          </a:prstGeom>
        </p:spPr>
      </p:pic>
      <p:pic>
        <p:nvPicPr>
          <p:cNvPr id="64" name="Image 45" descr=" ">
            <a:extLst>
              <a:ext uri="{FF2B5EF4-FFF2-40B4-BE49-F238E27FC236}">
                <a16:creationId xmlns:a16="http://schemas.microsoft.com/office/drawing/2014/main" id="{4F9D26D5-248B-D326-1845-4E6D36B25D8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4948429" y="7755855"/>
            <a:ext cx="357927" cy="386507"/>
          </a:xfrm>
          <a:prstGeom prst="rect">
            <a:avLst/>
          </a:prstGeom>
        </p:spPr>
      </p:pic>
      <p:pic>
        <p:nvPicPr>
          <p:cNvPr id="65" name="Image 46" descr=" ">
            <a:extLst>
              <a:ext uri="{FF2B5EF4-FFF2-40B4-BE49-F238E27FC236}">
                <a16:creationId xmlns:a16="http://schemas.microsoft.com/office/drawing/2014/main" id="{F3614B61-B158-B2B3-7F86-DD4090B181E6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17064" y="9067645"/>
            <a:ext cx="31754" cy="685781"/>
          </a:xfrm>
          <a:prstGeom prst="rect">
            <a:avLst/>
          </a:prstGeom>
        </p:spPr>
      </p:pic>
      <p:pic>
        <p:nvPicPr>
          <p:cNvPr id="66" name="Image 47" descr=" ">
            <a:extLst>
              <a:ext uri="{FF2B5EF4-FFF2-40B4-BE49-F238E27FC236}">
                <a16:creationId xmlns:a16="http://schemas.microsoft.com/office/drawing/2014/main" id="{CDE9C967-533C-8961-B9F8-CCD84D96C34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636764"/>
            <a:ext cx="60444" cy="31750"/>
          </a:xfrm>
          <a:prstGeom prst="rect">
            <a:avLst/>
          </a:prstGeom>
        </p:spPr>
      </p:pic>
      <p:pic>
        <p:nvPicPr>
          <p:cNvPr id="67" name="Image 48" descr=" ">
            <a:extLst>
              <a:ext uri="{FF2B5EF4-FFF2-40B4-BE49-F238E27FC236}">
                <a16:creationId xmlns:a16="http://schemas.microsoft.com/office/drawing/2014/main" id="{CB94BFFB-90CD-AA0B-0947-2C03669006C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475366"/>
            <a:ext cx="60444" cy="31750"/>
          </a:xfrm>
          <a:prstGeom prst="rect">
            <a:avLst/>
          </a:prstGeom>
        </p:spPr>
      </p:pic>
      <p:pic>
        <p:nvPicPr>
          <p:cNvPr id="68" name="Image 49" descr=" ">
            <a:extLst>
              <a:ext uri="{FF2B5EF4-FFF2-40B4-BE49-F238E27FC236}">
                <a16:creationId xmlns:a16="http://schemas.microsoft.com/office/drawing/2014/main" id="{20BA8D6B-95B3-F4F7-9E2B-2FEF162AB90A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313962"/>
            <a:ext cx="60444" cy="31750"/>
          </a:xfrm>
          <a:prstGeom prst="rect">
            <a:avLst/>
          </a:prstGeom>
        </p:spPr>
      </p:pic>
      <p:pic>
        <p:nvPicPr>
          <p:cNvPr id="69" name="Image 50" descr=" ">
            <a:extLst>
              <a:ext uri="{FF2B5EF4-FFF2-40B4-BE49-F238E27FC236}">
                <a16:creationId xmlns:a16="http://schemas.microsoft.com/office/drawing/2014/main" id="{E37D1335-BC7D-CDF9-C727-571979E3292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152564"/>
            <a:ext cx="60444" cy="31750"/>
          </a:xfrm>
          <a:prstGeom prst="rect">
            <a:avLst/>
          </a:prstGeom>
        </p:spPr>
      </p:pic>
      <p:pic>
        <p:nvPicPr>
          <p:cNvPr id="70" name="Image 51" descr=" ">
            <a:extLst>
              <a:ext uri="{FF2B5EF4-FFF2-40B4-BE49-F238E27FC236}">
                <a16:creationId xmlns:a16="http://schemas.microsoft.com/office/drawing/2014/main" id="{511BA818-62D4-A2A5-3FAD-62956418FD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997776" y="9596413"/>
            <a:ext cx="233528" cy="112452"/>
          </a:xfrm>
          <a:prstGeom prst="rect">
            <a:avLst/>
          </a:prstGeom>
        </p:spPr>
      </p:pic>
      <p:pic>
        <p:nvPicPr>
          <p:cNvPr id="71" name="Image 52" descr=" ">
            <a:extLst>
              <a:ext uri="{FF2B5EF4-FFF2-40B4-BE49-F238E27FC236}">
                <a16:creationId xmlns:a16="http://schemas.microsoft.com/office/drawing/2014/main" id="{6FB7EC9A-4220-552B-C267-918AC145B23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997776" y="9435015"/>
            <a:ext cx="394952" cy="112452"/>
          </a:xfrm>
          <a:prstGeom prst="rect">
            <a:avLst/>
          </a:prstGeom>
        </p:spPr>
      </p:pic>
      <p:pic>
        <p:nvPicPr>
          <p:cNvPr id="72" name="Image 53" descr=" ">
            <a:extLst>
              <a:ext uri="{FF2B5EF4-FFF2-40B4-BE49-F238E27FC236}">
                <a16:creationId xmlns:a16="http://schemas.microsoft.com/office/drawing/2014/main" id="{5D6A7290-AB81-21BD-4C26-CA4DBAF07C7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997776" y="9273611"/>
            <a:ext cx="556377" cy="112452"/>
          </a:xfrm>
          <a:prstGeom prst="rect">
            <a:avLst/>
          </a:prstGeom>
        </p:spPr>
      </p:pic>
      <p:pic>
        <p:nvPicPr>
          <p:cNvPr id="73" name="Image 54" descr=" ">
            <a:extLst>
              <a:ext uri="{FF2B5EF4-FFF2-40B4-BE49-F238E27FC236}">
                <a16:creationId xmlns:a16="http://schemas.microsoft.com/office/drawing/2014/main" id="{65571187-A727-D5B1-6BB3-C642F870685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997776" y="9112213"/>
            <a:ext cx="314253" cy="11245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00A89E0-D4CF-E7EB-D8CA-03624AD5EBF9}"/>
              </a:ext>
            </a:extLst>
          </p:cNvPr>
          <p:cNvGrpSpPr/>
          <p:nvPr/>
        </p:nvGrpSpPr>
        <p:grpSpPr>
          <a:xfrm>
            <a:off x="9126379" y="5121547"/>
            <a:ext cx="660470" cy="660388"/>
            <a:chOff x="9132417" y="7480182"/>
            <a:chExt cx="660470" cy="660388"/>
          </a:xfrm>
        </p:grpSpPr>
        <p:pic>
          <p:nvPicPr>
            <p:cNvPr id="89" name="Image 59" descr=" ">
              <a:extLst>
                <a:ext uri="{FF2B5EF4-FFF2-40B4-BE49-F238E27FC236}">
                  <a16:creationId xmlns:a16="http://schemas.microsoft.com/office/drawing/2014/main" id="{4BE4D812-979B-6525-8232-5FA4168D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9132417" y="7480182"/>
              <a:ext cx="660470" cy="660388"/>
            </a:xfrm>
            <a:prstGeom prst="rect">
              <a:avLst/>
            </a:prstGeom>
          </p:spPr>
        </p:pic>
        <p:pic>
          <p:nvPicPr>
            <p:cNvPr id="90" name="Image 60" descr=" ">
              <a:extLst>
                <a:ext uri="{FF2B5EF4-FFF2-40B4-BE49-F238E27FC236}">
                  <a16:creationId xmlns:a16="http://schemas.microsoft.com/office/drawing/2014/main" id="{C8085AF1-8A16-311C-42DE-192A2812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9446768" y="7510742"/>
              <a:ext cx="31754" cy="134938"/>
            </a:xfrm>
            <a:prstGeom prst="rect">
              <a:avLst/>
            </a:prstGeom>
          </p:spPr>
        </p:pic>
        <p:pic>
          <p:nvPicPr>
            <p:cNvPr id="91" name="Image 61" descr=" ">
              <a:extLst>
                <a:ext uri="{FF2B5EF4-FFF2-40B4-BE49-F238E27FC236}">
                  <a16:creationId xmlns:a16="http://schemas.microsoft.com/office/drawing/2014/main" id="{BC419819-66CB-3FEC-D82A-40B4ADF7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9227852" y="7601409"/>
              <a:ext cx="104726" cy="104713"/>
            </a:xfrm>
            <a:prstGeom prst="rect">
              <a:avLst/>
            </a:prstGeom>
          </p:spPr>
        </p:pic>
        <p:pic>
          <p:nvPicPr>
            <p:cNvPr id="92" name="Image 62" descr=" ">
              <a:extLst>
                <a:ext uri="{FF2B5EF4-FFF2-40B4-BE49-F238E27FC236}">
                  <a16:creationId xmlns:a16="http://schemas.microsoft.com/office/drawing/2014/main" id="{66DCA261-BE8C-9AB8-D1A5-CB378376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9142340" y="7510742"/>
              <a:ext cx="640624" cy="549597"/>
            </a:xfrm>
            <a:prstGeom prst="rect">
              <a:avLst/>
            </a:prstGeom>
          </p:spPr>
        </p:pic>
        <p:pic>
          <p:nvPicPr>
            <p:cNvPr id="93" name="Image 63" descr=" ">
              <a:extLst>
                <a:ext uri="{FF2B5EF4-FFF2-40B4-BE49-F238E27FC236}">
                  <a16:creationId xmlns:a16="http://schemas.microsoft.com/office/drawing/2014/main" id="{5B609EE3-C87C-AE12-62F5-FCE9E9B2D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9343580" y="8078260"/>
              <a:ext cx="238155" cy="31750"/>
            </a:xfrm>
            <a:prstGeom prst="rect">
              <a:avLst/>
            </a:prstGeom>
          </p:spPr>
        </p:pic>
        <p:pic>
          <p:nvPicPr>
            <p:cNvPr id="94" name="Image 64" descr=" ">
              <a:extLst>
                <a:ext uri="{FF2B5EF4-FFF2-40B4-BE49-F238E27FC236}">
                  <a16:creationId xmlns:a16="http://schemas.microsoft.com/office/drawing/2014/main" id="{45539091-E4EB-C8D7-7F05-58213089E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142340" y="7820298"/>
              <a:ext cx="134954" cy="31750"/>
            </a:xfrm>
            <a:prstGeom prst="rect">
              <a:avLst/>
            </a:prstGeom>
          </p:spPr>
        </p:pic>
        <p:pic>
          <p:nvPicPr>
            <p:cNvPr id="95" name="Image 65" descr=" ">
              <a:extLst>
                <a:ext uri="{FF2B5EF4-FFF2-40B4-BE49-F238E27FC236}">
                  <a16:creationId xmlns:a16="http://schemas.microsoft.com/office/drawing/2014/main" id="{E4DC5DA6-8D4E-6B04-DA0F-D87AD9051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648009" y="7820298"/>
              <a:ext cx="134954" cy="31750"/>
            </a:xfrm>
            <a:prstGeom prst="rect">
              <a:avLst/>
            </a:prstGeom>
          </p:spPr>
        </p:pic>
        <p:pic>
          <p:nvPicPr>
            <p:cNvPr id="96" name="Image 66" descr=" ">
              <a:extLst>
                <a:ext uri="{FF2B5EF4-FFF2-40B4-BE49-F238E27FC236}">
                  <a16:creationId xmlns:a16="http://schemas.microsoft.com/office/drawing/2014/main" id="{F1847653-EC4E-3414-158D-0EE8D652B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9592713" y="7601409"/>
              <a:ext cx="104726" cy="104713"/>
            </a:xfrm>
            <a:prstGeom prst="rect">
              <a:avLst/>
            </a:prstGeom>
          </p:spPr>
        </p:pic>
        <p:pic>
          <p:nvPicPr>
            <p:cNvPr id="97" name="Image 67" descr=" ">
              <a:extLst>
                <a:ext uri="{FF2B5EF4-FFF2-40B4-BE49-F238E27FC236}">
                  <a16:creationId xmlns:a16="http://schemas.microsoft.com/office/drawing/2014/main" id="{FA157A6D-A3E0-3C4A-E303-5FC7F8BA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9395168" y="7768704"/>
              <a:ext cx="134954" cy="134938"/>
            </a:xfrm>
            <a:prstGeom prst="rect">
              <a:avLst/>
            </a:prstGeom>
          </p:spPr>
        </p:pic>
        <p:pic>
          <p:nvPicPr>
            <p:cNvPr id="98" name="Image 68" descr=" ">
              <a:extLst>
                <a:ext uri="{FF2B5EF4-FFF2-40B4-BE49-F238E27FC236}">
                  <a16:creationId xmlns:a16="http://schemas.microsoft.com/office/drawing/2014/main" id="{69F1EADF-23A3-5EDF-3F22-C77F4202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9276327" y="7858410"/>
              <a:ext cx="159589" cy="164895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77AA4D5-947A-E1EB-886B-E31D2733E93B}"/>
              </a:ext>
            </a:extLst>
          </p:cNvPr>
          <p:cNvGrpSpPr/>
          <p:nvPr/>
        </p:nvGrpSpPr>
        <p:grpSpPr>
          <a:xfrm>
            <a:off x="10725015" y="3426215"/>
            <a:ext cx="719041" cy="669020"/>
            <a:chOff x="9094312" y="5134799"/>
            <a:chExt cx="719041" cy="669020"/>
          </a:xfrm>
        </p:grpSpPr>
        <p:pic>
          <p:nvPicPr>
            <p:cNvPr id="103" name="Image 55" descr=" ">
              <a:extLst>
                <a:ext uri="{FF2B5EF4-FFF2-40B4-BE49-F238E27FC236}">
                  <a16:creationId xmlns:a16="http://schemas.microsoft.com/office/drawing/2014/main" id="{CF1A74CB-1647-2382-2CE5-0BE7469A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9094312" y="5134799"/>
              <a:ext cx="719041" cy="669020"/>
            </a:xfrm>
            <a:prstGeom prst="rect">
              <a:avLst/>
            </a:prstGeom>
          </p:spPr>
        </p:pic>
        <p:pic>
          <p:nvPicPr>
            <p:cNvPr id="104" name="Image 56" descr=" ">
              <a:extLst>
                <a:ext uri="{FF2B5EF4-FFF2-40B4-BE49-F238E27FC236}">
                  <a16:creationId xmlns:a16="http://schemas.microsoft.com/office/drawing/2014/main" id="{D0D4F69F-C45B-EF9C-EFF7-C548D416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201072" y="5691863"/>
              <a:ext cx="168532" cy="27942"/>
            </a:xfrm>
            <a:prstGeom prst="rect">
              <a:avLst/>
            </a:prstGeom>
          </p:spPr>
        </p:pic>
        <p:pic>
          <p:nvPicPr>
            <p:cNvPr id="105" name="Image 57" descr=" ">
              <a:extLst>
                <a:ext uri="{FF2B5EF4-FFF2-40B4-BE49-F238E27FC236}">
                  <a16:creationId xmlns:a16="http://schemas.microsoft.com/office/drawing/2014/main" id="{51B008A4-800B-3024-BFA0-609CA2E6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369591" y="5652660"/>
              <a:ext cx="168532" cy="27942"/>
            </a:xfrm>
            <a:prstGeom prst="rect">
              <a:avLst/>
            </a:prstGeom>
          </p:spPr>
        </p:pic>
        <p:pic>
          <p:nvPicPr>
            <p:cNvPr id="106" name="Image 58" descr=" ">
              <a:extLst>
                <a:ext uri="{FF2B5EF4-FFF2-40B4-BE49-F238E27FC236}">
                  <a16:creationId xmlns:a16="http://schemas.microsoft.com/office/drawing/2014/main" id="{131D2002-0A98-3DE1-1195-3CE9CAF2B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538111" y="5613468"/>
              <a:ext cx="168532" cy="27942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0810EE8-B57A-FB71-0894-77AED8C10CA8}"/>
              </a:ext>
            </a:extLst>
          </p:cNvPr>
          <p:cNvGrpSpPr/>
          <p:nvPr/>
        </p:nvGrpSpPr>
        <p:grpSpPr>
          <a:xfrm>
            <a:off x="9030804" y="7347662"/>
            <a:ext cx="762083" cy="761983"/>
            <a:chOff x="10681973" y="3492475"/>
            <a:chExt cx="762083" cy="761983"/>
          </a:xfrm>
        </p:grpSpPr>
        <p:pic>
          <p:nvPicPr>
            <p:cNvPr id="108" name="Image 23" descr=" ">
              <a:extLst>
                <a:ext uri="{FF2B5EF4-FFF2-40B4-BE49-F238E27FC236}">
                  <a16:creationId xmlns:a16="http://schemas.microsoft.com/office/drawing/2014/main" id="{5EB58203-9474-4D7C-7A72-C0EA3B414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10681973" y="3492475"/>
              <a:ext cx="762083" cy="761983"/>
            </a:xfrm>
            <a:prstGeom prst="rect">
              <a:avLst/>
            </a:prstGeom>
          </p:spPr>
        </p:pic>
        <p:pic>
          <p:nvPicPr>
            <p:cNvPr id="109" name="Image 24" descr=" ">
              <a:extLst>
                <a:ext uri="{FF2B5EF4-FFF2-40B4-BE49-F238E27FC236}">
                  <a16:creationId xmlns:a16="http://schemas.microsoft.com/office/drawing/2014/main" id="{E03309E1-0D12-7485-D9F1-EE1708D4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10747515" y="3806447"/>
              <a:ext cx="630998" cy="368641"/>
            </a:xfrm>
            <a:prstGeom prst="rect">
              <a:avLst/>
            </a:prstGeom>
          </p:spPr>
        </p:pic>
        <p:pic>
          <p:nvPicPr>
            <p:cNvPr id="110" name="Image 25" descr=" ">
              <a:extLst>
                <a:ext uri="{FF2B5EF4-FFF2-40B4-BE49-F238E27FC236}">
                  <a16:creationId xmlns:a16="http://schemas.microsoft.com/office/drawing/2014/main" id="{D19267B5-772E-2440-E51A-98A8DE32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10889602" y="3822322"/>
              <a:ext cx="346838" cy="210697"/>
            </a:xfrm>
            <a:prstGeom prst="rect">
              <a:avLst/>
            </a:prstGeom>
          </p:spPr>
        </p:pic>
        <p:pic>
          <p:nvPicPr>
            <p:cNvPr id="111" name="Image 26" descr=" ">
              <a:extLst>
                <a:ext uri="{FF2B5EF4-FFF2-40B4-BE49-F238E27FC236}">
                  <a16:creationId xmlns:a16="http://schemas.microsoft.com/office/drawing/2014/main" id="{6AC361C8-0C9B-4BEF-99AF-7E798975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10971542" y="3675311"/>
              <a:ext cx="70367" cy="147024"/>
            </a:xfrm>
            <a:prstGeom prst="rect">
              <a:avLst/>
            </a:prstGeom>
          </p:spPr>
        </p:pic>
        <p:pic>
          <p:nvPicPr>
            <p:cNvPr id="112" name="Image 27" descr=" ">
              <a:extLst>
                <a:ext uri="{FF2B5EF4-FFF2-40B4-BE49-F238E27FC236}">
                  <a16:creationId xmlns:a16="http://schemas.microsoft.com/office/drawing/2014/main" id="{D8FB5723-9972-6AD4-1D37-CB6FAEC7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p:blipFill>
          <p:spPr>
            <a:xfrm>
              <a:off x="11084107" y="3675311"/>
              <a:ext cx="70367" cy="147024"/>
            </a:xfrm>
            <a:prstGeom prst="rect">
              <a:avLst/>
            </a:prstGeom>
          </p:spPr>
        </p:pic>
        <p:pic>
          <p:nvPicPr>
            <p:cNvPr id="113" name="Image 28" descr=" ">
              <a:extLst>
                <a:ext uri="{FF2B5EF4-FFF2-40B4-BE49-F238E27FC236}">
                  <a16:creationId xmlns:a16="http://schemas.microsoft.com/office/drawing/2014/main" id="{8221399E-2C55-A8D9-E4CB-98397ED5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10992430" y="3571850"/>
              <a:ext cx="141169" cy="141151"/>
            </a:xfrm>
            <a:prstGeom prst="rect">
              <a:avLst/>
            </a:prstGeom>
          </p:spPr>
        </p:pic>
        <p:pic>
          <p:nvPicPr>
            <p:cNvPr id="114" name="Image 29" descr=" ">
              <a:extLst>
                <a:ext uri="{FF2B5EF4-FFF2-40B4-BE49-F238E27FC236}">
                  <a16:creationId xmlns:a16="http://schemas.microsoft.com/office/drawing/2014/main" id="{A8E00046-EA98-2A8A-63B5-2076A3CA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10747515" y="3712611"/>
              <a:ext cx="70367" cy="109717"/>
            </a:xfrm>
            <a:prstGeom prst="rect">
              <a:avLst/>
            </a:prstGeom>
          </p:spPr>
        </p:pic>
        <p:pic>
          <p:nvPicPr>
            <p:cNvPr id="115" name="Image 30" descr=" ">
              <a:extLst>
                <a:ext uri="{FF2B5EF4-FFF2-40B4-BE49-F238E27FC236}">
                  <a16:creationId xmlns:a16="http://schemas.microsoft.com/office/drawing/2014/main" id="{9E7DB665-B8F8-4A89-9933-899CAB760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/>
            </a:stretch>
          </p:blipFill>
          <p:spPr>
            <a:xfrm>
              <a:off x="10860081" y="3712604"/>
              <a:ext cx="70367" cy="109724"/>
            </a:xfrm>
            <a:prstGeom prst="rect">
              <a:avLst/>
            </a:prstGeom>
          </p:spPr>
        </p:pic>
        <p:pic>
          <p:nvPicPr>
            <p:cNvPr id="116" name="Image 31" descr=" ">
              <a:extLst>
                <a:ext uri="{FF2B5EF4-FFF2-40B4-BE49-F238E27FC236}">
                  <a16:creationId xmlns:a16="http://schemas.microsoft.com/office/drawing/2014/main" id="{39DDFE28-BC86-F78F-647C-852077B2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102"/>
                </a:ext>
              </a:extLst>
            </a:blip>
            <a:stretch>
              <a:fillRect/>
            </a:stretch>
          </p:blipFill>
          <p:spPr>
            <a:xfrm>
              <a:off x="10768403" y="3609150"/>
              <a:ext cx="141169" cy="141151"/>
            </a:xfrm>
            <a:prstGeom prst="rect">
              <a:avLst/>
            </a:prstGeom>
          </p:spPr>
        </p:pic>
        <p:pic>
          <p:nvPicPr>
            <p:cNvPr id="117" name="Image 32" descr=" ">
              <a:extLst>
                <a:ext uri="{FF2B5EF4-FFF2-40B4-BE49-F238E27FC236}">
                  <a16:creationId xmlns:a16="http://schemas.microsoft.com/office/drawing/2014/main" id="{1E6DD2BC-A759-4011-1EEE-A02976EF7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11195581" y="3712611"/>
              <a:ext cx="70367" cy="109717"/>
            </a:xfrm>
            <a:prstGeom prst="rect">
              <a:avLst/>
            </a:prstGeom>
          </p:spPr>
        </p:pic>
        <p:pic>
          <p:nvPicPr>
            <p:cNvPr id="118" name="Image 33" descr=" ">
              <a:extLst>
                <a:ext uri="{FF2B5EF4-FFF2-40B4-BE49-F238E27FC236}">
                  <a16:creationId xmlns:a16="http://schemas.microsoft.com/office/drawing/2014/main" id="{8817492A-5FE2-5169-DD90-C35BF46A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11308146" y="3712604"/>
              <a:ext cx="70367" cy="109724"/>
            </a:xfrm>
            <a:prstGeom prst="rect">
              <a:avLst/>
            </a:prstGeom>
          </p:spPr>
        </p:pic>
        <p:pic>
          <p:nvPicPr>
            <p:cNvPr id="119" name="Image 34" descr=" ">
              <a:extLst>
                <a:ext uri="{FF2B5EF4-FFF2-40B4-BE49-F238E27FC236}">
                  <a16:creationId xmlns:a16="http://schemas.microsoft.com/office/drawing/2014/main" id="{71F4AB28-028E-0B8E-8C25-A9EA3D0A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11216469" y="3609144"/>
              <a:ext cx="141169" cy="141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0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Group 42732066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80287" y="3259150"/>
            <a:ext cx="9652000" cy="9829801"/>
          </a:xfrm>
          <a:prstGeom prst="rect">
            <a:avLst/>
          </a:prstGeom>
        </p:spPr>
      </p:pic>
      <p:pic>
        <p:nvPicPr>
          <p:cNvPr id="4" name="button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5" name="Demand"/>
          <p:cNvSpPr/>
          <p:nvPr/>
        </p:nvSpPr>
        <p:spPr>
          <a:xfrm>
            <a:off x="11977687" y="4745051"/>
            <a:ext cx="736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Projects</a:t>
            </a:r>
            <a:endParaRPr lang="en-US" sz="1500" dirty="0"/>
          </a:p>
        </p:txBody>
      </p:sp>
      <p:sp>
        <p:nvSpPr>
          <p:cNvPr id="6" name="Strategies"/>
          <p:cNvSpPr/>
          <p:nvPr/>
        </p:nvSpPr>
        <p:spPr>
          <a:xfrm>
            <a:off x="11342688" y="6286060"/>
            <a:ext cx="201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STRATEGIES</a:t>
            </a:r>
            <a:endParaRPr lang="en-US" sz="2800" dirty="0"/>
          </a:p>
        </p:txBody>
      </p:sp>
      <p:sp>
        <p:nvSpPr>
          <p:cNvPr id="7" name="Strategies"/>
          <p:cNvSpPr/>
          <p:nvPr/>
        </p:nvSpPr>
        <p:spPr>
          <a:xfrm>
            <a:off x="11647487" y="7606860"/>
            <a:ext cx="139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PILLARS</a:t>
            </a:r>
            <a:endParaRPr lang="en-US" sz="2800" dirty="0"/>
          </a:p>
        </p:txBody>
      </p:sp>
      <p:sp>
        <p:nvSpPr>
          <p:cNvPr id="8" name="Strategies"/>
          <p:cNvSpPr/>
          <p:nvPr/>
        </p:nvSpPr>
        <p:spPr>
          <a:xfrm>
            <a:off x="11342688" y="8927660"/>
            <a:ext cx="201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OBJECTIVES </a:t>
            </a:r>
            <a:endParaRPr lang="en-US" sz="2800" dirty="0"/>
          </a:p>
        </p:txBody>
      </p:sp>
      <p:sp>
        <p:nvSpPr>
          <p:cNvPr id="9" name="Strategies"/>
          <p:cNvSpPr/>
          <p:nvPr/>
        </p:nvSpPr>
        <p:spPr>
          <a:xfrm>
            <a:off x="11990388" y="10248460"/>
            <a:ext cx="72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KPIs</a:t>
            </a:r>
            <a:endParaRPr lang="en-US" sz="2800" dirty="0"/>
          </a:p>
        </p:txBody>
      </p:sp>
      <p:sp>
        <p:nvSpPr>
          <p:cNvPr id="10" name="Demand"/>
          <p:cNvSpPr/>
          <p:nvPr/>
        </p:nvSpPr>
        <p:spPr>
          <a:xfrm>
            <a:off x="9666287" y="5499059"/>
            <a:ext cx="889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Portfolios</a:t>
            </a:r>
            <a:endParaRPr lang="en-US" sz="1500" dirty="0"/>
          </a:p>
        </p:txBody>
      </p:sp>
      <p:sp>
        <p:nvSpPr>
          <p:cNvPr id="11" name="Demand"/>
          <p:cNvSpPr/>
          <p:nvPr/>
        </p:nvSpPr>
        <p:spPr>
          <a:xfrm>
            <a:off x="8408988" y="7340450"/>
            <a:ext cx="774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Demand</a:t>
            </a:r>
            <a:endParaRPr lang="en-US" sz="1500" dirty="0"/>
          </a:p>
        </p:txBody>
      </p:sp>
      <p:sp>
        <p:nvSpPr>
          <p:cNvPr id="12" name="Demand"/>
          <p:cNvSpPr/>
          <p:nvPr/>
        </p:nvSpPr>
        <p:spPr>
          <a:xfrm>
            <a:off x="15266987" y="7340450"/>
            <a:ext cx="736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Benefits</a:t>
            </a:r>
            <a:endParaRPr lang="en-US" sz="1500" dirty="0"/>
          </a:p>
        </p:txBody>
      </p:sp>
      <p:sp>
        <p:nvSpPr>
          <p:cNvPr id="13" name="Demand"/>
          <p:cNvSpPr/>
          <p:nvPr/>
        </p:nvSpPr>
        <p:spPr>
          <a:xfrm>
            <a:off x="13984287" y="5511759"/>
            <a:ext cx="1143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Performance</a:t>
            </a:r>
            <a:endParaRPr lang="en-US" sz="1500" dirty="0"/>
          </a:p>
        </p:txBody>
      </p:sp>
      <p:sp>
        <p:nvSpPr>
          <p:cNvPr id="14" name="department"/>
          <p:cNvSpPr/>
          <p:nvPr/>
        </p:nvSpPr>
        <p:spPr>
          <a:xfrm>
            <a:off x="8497887" y="12720652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...</a:t>
            </a:r>
            <a:endParaRPr lang="en-US" dirty="0"/>
          </a:p>
        </p:txBody>
      </p:sp>
      <p:sp>
        <p:nvSpPr>
          <p:cNvPr id="15" name="department"/>
          <p:cNvSpPr/>
          <p:nvPr/>
        </p:nvSpPr>
        <p:spPr>
          <a:xfrm>
            <a:off x="93868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6" name="department"/>
          <p:cNvSpPr/>
          <p:nvPr/>
        </p:nvSpPr>
        <p:spPr>
          <a:xfrm>
            <a:off x="115585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7" name="department"/>
          <p:cNvSpPr/>
          <p:nvPr/>
        </p:nvSpPr>
        <p:spPr>
          <a:xfrm>
            <a:off x="137302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8" name="department"/>
          <p:cNvSpPr/>
          <p:nvPr/>
        </p:nvSpPr>
        <p:spPr>
          <a:xfrm>
            <a:off x="15901987" y="12720652"/>
            <a:ext cx="279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 ...</a:t>
            </a:r>
            <a:endParaRPr lang="en-US" dirty="0"/>
          </a:p>
        </p:txBody>
      </p:sp>
      <p:sp>
        <p:nvSpPr>
          <p:cNvPr id="19" name="Strategy Management"/>
          <p:cNvSpPr/>
          <p:nvPr/>
        </p:nvSpPr>
        <p:spPr>
          <a:xfrm>
            <a:off x="763586" y="761999"/>
            <a:ext cx="16306801" cy="2620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 Management</a:t>
            </a:r>
            <a:endParaRPr lang="en-US" sz="8000" dirty="0"/>
          </a:p>
        </p:txBody>
      </p:sp>
      <p:sp>
        <p:nvSpPr>
          <p:cNvPr id="20" name="Shape Direction with Strategic Clarity"/>
          <p:cNvSpPr/>
          <p:nvPr/>
        </p:nvSpPr>
        <p:spPr>
          <a:xfrm>
            <a:off x="763586" y="2159001"/>
            <a:ext cx="79629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Shape Direction with Strategic Clarity</a:t>
            </a:r>
            <a:endParaRPr lang="en-US" sz="3200" dirty="0"/>
          </a:p>
        </p:txBody>
      </p:sp>
      <p:sp>
        <p:nvSpPr>
          <p:cNvPr id="21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22" name="Visit website">
            <a:hlinkClick r:id="rId7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23" name="Specialized in EPPM Delivery"/>
          <p:cNvSpPr/>
          <p:nvPr/>
        </p:nvSpPr>
        <p:spPr>
          <a:xfrm>
            <a:off x="1017587" y="4254501"/>
            <a:ext cx="6121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Balanced Scorecard-based design</a:t>
            </a:r>
            <a:endParaRPr lang="en-US" sz="2800" dirty="0"/>
          </a:p>
        </p:txBody>
      </p:sp>
      <p:sp>
        <p:nvSpPr>
          <p:cNvPr id="24" name="Define strategies perspectives objectives and KPIs with configurable weightings to reflect organizational priorities"/>
          <p:cNvSpPr/>
          <p:nvPr/>
        </p:nvSpPr>
        <p:spPr>
          <a:xfrm>
            <a:off x="1017587" y="4851400"/>
            <a:ext cx="61214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Define strategies and cascade them through perspectives, objectives, and KPIs with configurable weights to reflect organizational priorities.</a:t>
            </a:r>
            <a:endParaRPr lang="en-US" sz="2000" dirty="0"/>
          </a:p>
        </p:txBody>
      </p:sp>
      <p:sp>
        <p:nvSpPr>
          <p:cNvPr id="25" name="Specialized in EPPM Delivery"/>
          <p:cNvSpPr/>
          <p:nvPr/>
        </p:nvSpPr>
        <p:spPr>
          <a:xfrm>
            <a:off x="2033587" y="7696201"/>
            <a:ext cx="6121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Enterprise-wide strategy cascade</a:t>
            </a:r>
            <a:endParaRPr lang="en-US" sz="2800" dirty="0"/>
          </a:p>
        </p:txBody>
      </p:sp>
      <p:sp>
        <p:nvSpPr>
          <p:cNvPr id="26" name="Define strategies perspectives objectives and KPIs with configurable weightings to reflect organizational priorities"/>
          <p:cNvSpPr/>
          <p:nvPr/>
        </p:nvSpPr>
        <p:spPr>
          <a:xfrm>
            <a:off x="2033587" y="8293100"/>
            <a:ext cx="61214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Propagate strategic goals across departments, programs, and delivery teams for consistent alignment.</a:t>
            </a:r>
            <a:endParaRPr lang="en-US" sz="2000" dirty="0"/>
          </a:p>
        </p:txBody>
      </p:sp>
      <p:sp>
        <p:nvSpPr>
          <p:cNvPr id="27" name="Specialized in EPPM Delivery"/>
          <p:cNvSpPr/>
          <p:nvPr/>
        </p:nvSpPr>
        <p:spPr>
          <a:xfrm>
            <a:off x="17730787" y="3899941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line of sight across strategic lifecycle</a:t>
            </a:r>
            <a:endParaRPr lang="en-US" sz="2800" dirty="0"/>
          </a:p>
        </p:txBody>
      </p:sp>
      <p:sp>
        <p:nvSpPr>
          <p:cNvPr id="28" name="Define strategies perspectives objectives and KPIs with configurable weightings to reflect organizational priorities"/>
          <p:cNvSpPr/>
          <p:nvPr/>
        </p:nvSpPr>
        <p:spPr>
          <a:xfrm>
            <a:off x="17730787" y="4992141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Map demands, portfolios, initiatives, programs, and projects directly to strategic objectives and KPIs and realize benefits.</a:t>
            </a:r>
            <a:endParaRPr lang="en-US" sz="2000" dirty="0"/>
          </a:p>
        </p:txBody>
      </p:sp>
      <p:sp>
        <p:nvSpPr>
          <p:cNvPr id="29" name="Specialized in EPPM Delivery"/>
          <p:cNvSpPr/>
          <p:nvPr/>
        </p:nvSpPr>
        <p:spPr>
          <a:xfrm>
            <a:off x="17273587" y="85217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 aligned and value driven decision making</a:t>
            </a:r>
            <a:endParaRPr lang="en-US" sz="2800" dirty="0"/>
          </a:p>
        </p:txBody>
      </p:sp>
      <p:sp>
        <p:nvSpPr>
          <p:cNvPr id="30" name="Define strategies perspectives objectives and KPIs with configurable weightings to reflect organizational priorities"/>
          <p:cNvSpPr/>
          <p:nvPr/>
        </p:nvSpPr>
        <p:spPr>
          <a:xfrm>
            <a:off x="17273587" y="96139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 investments and efforts based on measurable contribution to strategy.</a:t>
            </a:r>
            <a:endParaRPr lang="en-US" sz="2000" dirty="0"/>
          </a:p>
        </p:txBody>
      </p:sp>
      <p:sp>
        <p:nvSpPr>
          <p:cNvPr id="31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921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4" name="DemandManagement"/>
          <p:cNvSpPr/>
          <p:nvPr/>
        </p:nvSpPr>
        <p:spPr>
          <a:xfrm>
            <a:off x="763587" y="762000"/>
            <a:ext cx="108966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r>
              <a:rPr lang="en-US" sz="8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 Management </a:t>
            </a:r>
            <a:endParaRPr lang="en-US" sz="8000" dirty="0"/>
          </a:p>
        </p:txBody>
      </p:sp>
      <p:sp>
        <p:nvSpPr>
          <p:cNvPr id="5" name="Prioritize the Right Opportunities"/>
          <p:cNvSpPr/>
          <p:nvPr/>
        </p:nvSpPr>
        <p:spPr>
          <a:xfrm>
            <a:off x="763588" y="2159001"/>
            <a:ext cx="6032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 the Right Opportunities</a:t>
            </a:r>
            <a:endParaRPr lang="en-US" sz="3200" dirty="0"/>
          </a:p>
        </p:txBody>
      </p:sp>
      <p:sp>
        <p:nvSpPr>
          <p:cNvPr id="6" name="Demand Intake"/>
          <p:cNvSpPr/>
          <p:nvPr/>
        </p:nvSpPr>
        <p:spPr>
          <a:xfrm>
            <a:off x="5818186" y="5015421"/>
            <a:ext cx="2701699" cy="324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 Intake</a:t>
            </a:r>
            <a:endParaRPr lang="en-US" sz="2400" dirty="0"/>
          </a:p>
        </p:txBody>
      </p:sp>
      <p:sp>
        <p:nvSpPr>
          <p:cNvPr id="7" name="Business Case Development"/>
          <p:cNvSpPr/>
          <p:nvPr/>
        </p:nvSpPr>
        <p:spPr>
          <a:xfrm>
            <a:off x="4954586" y="6490244"/>
            <a:ext cx="6800091" cy="324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Business Case Development</a:t>
            </a:r>
            <a:endParaRPr lang="en-US" sz="2400" dirty="0"/>
          </a:p>
        </p:txBody>
      </p:sp>
      <p:sp>
        <p:nvSpPr>
          <p:cNvPr id="8" name="Evaluation andPrioritizing"/>
          <p:cNvSpPr/>
          <p:nvPr/>
        </p:nvSpPr>
        <p:spPr>
          <a:xfrm>
            <a:off x="5056188" y="7965059"/>
            <a:ext cx="377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Evaluation and Prioritizing</a:t>
            </a:r>
            <a:endParaRPr lang="en-US" sz="2400" dirty="0"/>
          </a:p>
        </p:txBody>
      </p:sp>
      <p:sp>
        <p:nvSpPr>
          <p:cNvPr id="9" name="Portfolio Roadmapping"/>
          <p:cNvSpPr/>
          <p:nvPr/>
        </p:nvSpPr>
        <p:spPr>
          <a:xfrm>
            <a:off x="5268686" y="9496599"/>
            <a:ext cx="3381601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Roadmapping</a:t>
            </a:r>
            <a:endParaRPr lang="en-US" sz="2400" dirty="0"/>
          </a:p>
        </p:txBody>
      </p:sp>
      <p:sp>
        <p:nvSpPr>
          <p:cNvPr id="10" name="End-to-End Ideation and Demand Intake"/>
          <p:cNvSpPr/>
          <p:nvPr/>
        </p:nvSpPr>
        <p:spPr>
          <a:xfrm>
            <a:off x="14962188" y="32702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End-to-End Ideation and Demand Intake</a:t>
            </a:r>
            <a:endParaRPr lang="en-US" sz="2800" dirty="0"/>
          </a:p>
        </p:txBody>
      </p:sp>
      <p:sp>
        <p:nvSpPr>
          <p:cNvPr id="11" name="Capture ideas and business cases across all levels ofmaturity"/>
          <p:cNvSpPr/>
          <p:nvPr/>
        </p:nvSpPr>
        <p:spPr>
          <a:xfrm>
            <a:off x="14962188" y="3867151"/>
            <a:ext cx="7531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Capture ideas and business cases across all levels of maturity.</a:t>
            </a:r>
            <a:endParaRPr lang="en-US" sz="2000" dirty="0"/>
          </a:p>
        </p:txBody>
      </p:sp>
      <p:sp>
        <p:nvSpPr>
          <p:cNvPr id="12" name="Unified Demand Funnel"/>
          <p:cNvSpPr/>
          <p:nvPr/>
        </p:nvSpPr>
        <p:spPr>
          <a:xfrm>
            <a:off x="14962188" y="4743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 Demand Funnel</a:t>
            </a:r>
            <a:endParaRPr lang="en-US" sz="2800" dirty="0"/>
          </a:p>
        </p:txBody>
      </p:sp>
      <p:sp>
        <p:nvSpPr>
          <p:cNvPr id="13" name="Integrate scattered demand sources coming from different enterprise systems and unify them all under one demand pipeline"/>
          <p:cNvSpPr/>
          <p:nvPr/>
        </p:nvSpPr>
        <p:spPr>
          <a:xfrm>
            <a:off x="14962188" y="5340349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Integrate scattered demand sources coming from different enterprise systems and unify them all under one demand pipeline.</a:t>
            </a:r>
            <a:endParaRPr lang="en-US" sz="2000" dirty="0"/>
          </a:p>
        </p:txBody>
      </p:sp>
      <p:sp>
        <p:nvSpPr>
          <p:cNvPr id="14" name="Automated Governance Through Approval Workflows"/>
          <p:cNvSpPr/>
          <p:nvPr/>
        </p:nvSpPr>
        <p:spPr>
          <a:xfrm>
            <a:off x="14962188" y="6394451"/>
            <a:ext cx="89535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Automated Governance Through Approval Workflows</a:t>
            </a:r>
            <a:endParaRPr lang="en-US" sz="2800" dirty="0"/>
          </a:p>
        </p:txBody>
      </p:sp>
      <p:sp>
        <p:nvSpPr>
          <p:cNvPr id="15" name="Apply transparent role-based workflows to ensure governance compliance accountability and traceability"/>
          <p:cNvSpPr/>
          <p:nvPr/>
        </p:nvSpPr>
        <p:spPr>
          <a:xfrm>
            <a:off x="14962188" y="6991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Apply transparent, role-based workflows to ensure governance, compliance, accountability, and traceability.</a:t>
            </a:r>
            <a:endParaRPr lang="en-US" sz="2000" dirty="0"/>
          </a:p>
        </p:txBody>
      </p:sp>
      <p:sp>
        <p:nvSpPr>
          <p:cNvPr id="16" name="Structured Assessment  Prioritization"/>
          <p:cNvSpPr/>
          <p:nvPr/>
        </p:nvSpPr>
        <p:spPr>
          <a:xfrm>
            <a:off x="14962188" y="8045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Structured Assessment &amp; Prioritization</a:t>
            </a:r>
            <a:endParaRPr lang="en-US" sz="2800" dirty="0"/>
          </a:p>
        </p:txBody>
      </p:sp>
      <p:sp>
        <p:nvSpPr>
          <p:cNvPr id="17" name="Evaluate each demand against weighted business drivers benefit mapping financial viability and resource feasibility"/>
          <p:cNvSpPr/>
          <p:nvPr/>
        </p:nvSpPr>
        <p:spPr>
          <a:xfrm>
            <a:off x="14962188" y="8642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Evaluate each demand against weighted business drivers, benefit mapping, financial viability, and resource feasibility.</a:t>
            </a:r>
            <a:endParaRPr lang="en-US" sz="2000" dirty="0"/>
          </a:p>
        </p:txBody>
      </p:sp>
      <p:sp>
        <p:nvSpPr>
          <p:cNvPr id="18" name="Strategy-Aligned Demand Progression"/>
          <p:cNvSpPr/>
          <p:nvPr/>
        </p:nvSpPr>
        <p:spPr>
          <a:xfrm>
            <a:off x="14962188" y="9696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Strategy-Aligned Demand Progression</a:t>
            </a:r>
            <a:endParaRPr lang="en-US" sz="2800" dirty="0"/>
          </a:p>
        </p:txBody>
      </p:sp>
      <p:sp>
        <p:nvSpPr>
          <p:cNvPr id="19" name="Advance only strategically aligned high-value or essential compliance initiatives"/>
          <p:cNvSpPr/>
          <p:nvPr/>
        </p:nvSpPr>
        <p:spPr>
          <a:xfrm>
            <a:off x="14962188" y="10293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Advance only strategically aligned, high-value, or essential compliance initiatives.</a:t>
            </a:r>
            <a:endParaRPr lang="en-US" sz="2000" dirty="0"/>
          </a:p>
        </p:txBody>
      </p:sp>
      <p:sp>
        <p:nvSpPr>
          <p:cNvPr id="20" name="Investment-Ready Pipeline Creation"/>
          <p:cNvSpPr/>
          <p:nvPr/>
        </p:nvSpPr>
        <p:spPr>
          <a:xfrm>
            <a:off x="14962188" y="11347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Investment-Ready Pipeline Creation</a:t>
            </a:r>
            <a:endParaRPr lang="en-US" sz="2800" dirty="0"/>
          </a:p>
        </p:txBody>
      </p:sp>
      <p:sp>
        <p:nvSpPr>
          <p:cNvPr id="21" name="Produce a refined pipeline that flows directly into portfolio analysis and supports informed decision-making"/>
          <p:cNvSpPr/>
          <p:nvPr/>
        </p:nvSpPr>
        <p:spPr>
          <a:xfrm>
            <a:off x="14962188" y="11944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Produce a refined pipeline that flows directly into portfolio analysis and supports informed decision-making.</a:t>
            </a:r>
            <a:endParaRPr lang="en-US" sz="2000" dirty="0"/>
          </a:p>
        </p:txBody>
      </p:sp>
      <p:sp>
        <p:nvSpPr>
          <p:cNvPr id="22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23" name="Visit website">
            <a:hlinkClick r:id="rId5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24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07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4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Frame 100000648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3587" y="3746500"/>
            <a:ext cx="8737600" cy="8432800"/>
          </a:xfrm>
          <a:prstGeom prst="rect">
            <a:avLst/>
          </a:prstGeom>
        </p:spPr>
      </p:pic>
      <p:pic>
        <p:nvPicPr>
          <p:cNvPr id="4" name="button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5" name="Group 42732084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406187" y="3797301"/>
            <a:ext cx="11557000" cy="8343900"/>
          </a:xfrm>
          <a:prstGeom prst="rect">
            <a:avLst/>
          </a:prstGeom>
        </p:spPr>
      </p:pic>
      <p:sp>
        <p:nvSpPr>
          <p:cNvPr id="6" name="Portfolio Management"/>
          <p:cNvSpPr/>
          <p:nvPr/>
        </p:nvSpPr>
        <p:spPr>
          <a:xfrm>
            <a:off x="763587" y="762000"/>
            <a:ext cx="15087599" cy="267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</a:p>
          <a:p>
            <a:pPr>
              <a:lnSpc>
                <a:spcPct val="83333"/>
              </a:lnSpc>
            </a:pPr>
            <a:endParaRPr lang="en-US" sz="8000" dirty="0"/>
          </a:p>
        </p:txBody>
      </p:sp>
      <p:sp>
        <p:nvSpPr>
          <p:cNvPr id="7" name="Invest in the Right Initiatives Every Time"/>
          <p:cNvSpPr/>
          <p:nvPr/>
        </p:nvSpPr>
        <p:spPr>
          <a:xfrm>
            <a:off x="763587" y="2159001"/>
            <a:ext cx="8737600" cy="530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Invest in the Right Initiatives, Every Time</a:t>
            </a:r>
            <a:endParaRPr lang="en-US" sz="3200" dirty="0"/>
          </a:p>
        </p:txBody>
      </p:sp>
      <p:sp>
        <p:nvSpPr>
          <p:cNvPr id="8" name="Specialized in EPPM Delivery"/>
          <p:cNvSpPr/>
          <p:nvPr/>
        </p:nvSpPr>
        <p:spPr>
          <a:xfrm>
            <a:off x="763587" y="37465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Prioritization</a:t>
            </a:r>
            <a:endParaRPr lang="en-US" sz="2800" dirty="0"/>
          </a:p>
        </p:txBody>
      </p:sp>
      <p:sp>
        <p:nvSpPr>
          <p:cNvPr id="9" name="Define strategies perspectives objectives and KPIs with configurable weightings to reflect organizational priorities"/>
          <p:cNvSpPr/>
          <p:nvPr/>
        </p:nvSpPr>
        <p:spPr>
          <a:xfrm>
            <a:off x="763587" y="43434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Prioritizes initiatives across value, financial impact, and resource feasibility, enabling confident portfolio-level decision-making.</a:t>
            </a:r>
            <a:endParaRPr lang="en-US" sz="2400" dirty="0"/>
          </a:p>
        </p:txBody>
      </p:sp>
      <p:sp>
        <p:nvSpPr>
          <p:cNvPr id="10" name="Specialized in EPPM Delivery"/>
          <p:cNvSpPr/>
          <p:nvPr/>
        </p:nvSpPr>
        <p:spPr>
          <a:xfrm>
            <a:off x="763587" y="58420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Initiative Structuring</a:t>
            </a:r>
            <a:endParaRPr lang="en-US" sz="2800" dirty="0"/>
          </a:p>
        </p:txBody>
      </p:sp>
      <p:sp>
        <p:nvSpPr>
          <p:cNvPr id="11" name="Define strategies perspectives objectives and KPIs with configurable weightings to reflect organizational priorities"/>
          <p:cNvSpPr/>
          <p:nvPr/>
        </p:nvSpPr>
        <p:spPr>
          <a:xfrm>
            <a:off x="763587" y="64389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Structures ideas and demands into governed initiatives, creating a clear bridge between strategic intent and executable work.</a:t>
            </a:r>
            <a:endParaRPr lang="en-US" sz="2400" dirty="0"/>
          </a:p>
        </p:txBody>
      </p:sp>
      <p:sp>
        <p:nvSpPr>
          <p:cNvPr id="12" name="Specialized in EPPM Delivery"/>
          <p:cNvSpPr/>
          <p:nvPr/>
        </p:nvSpPr>
        <p:spPr>
          <a:xfrm>
            <a:off x="763587" y="79375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Execution Traceability</a:t>
            </a:r>
            <a:endParaRPr lang="en-US" sz="2800" dirty="0"/>
          </a:p>
        </p:txBody>
      </p:sp>
      <p:sp>
        <p:nvSpPr>
          <p:cNvPr id="13" name="Define strategies perspectives objectives and KPIs with configurable weightings to reflect organizational priorities"/>
          <p:cNvSpPr/>
          <p:nvPr/>
        </p:nvSpPr>
        <p:spPr>
          <a:xfrm>
            <a:off x="763587" y="8534400"/>
            <a:ext cx="876300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Convert demand into initiatives, programs, projects, and change requests ensuring traceability, execution readiness, and portfolio governance.</a:t>
            </a:r>
            <a:endParaRPr lang="en-US" sz="2400" dirty="0"/>
          </a:p>
        </p:txBody>
      </p:sp>
      <p:sp>
        <p:nvSpPr>
          <p:cNvPr id="14" name="Specialized in EPPM Delivery"/>
          <p:cNvSpPr/>
          <p:nvPr/>
        </p:nvSpPr>
        <p:spPr>
          <a:xfrm>
            <a:off x="763587" y="104648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</a:t>
            </a:r>
            <a:r>
              <a:rPr lang="en-US" sz="2800" dirty="0" err="1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Roadmapping</a:t>
            </a:r>
            <a:endParaRPr lang="en-US" sz="2800" dirty="0"/>
          </a:p>
        </p:txBody>
      </p:sp>
      <p:sp>
        <p:nvSpPr>
          <p:cNvPr id="15" name="Define strategies perspectives objectives and KPIs with configurable weightings to reflect organizational priorities"/>
          <p:cNvSpPr/>
          <p:nvPr/>
        </p:nvSpPr>
        <p:spPr>
          <a:xfrm>
            <a:off x="763587" y="110617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Deliver a dynamic portfolio roadmap, visualizing initiative sequencing, dependencies, and investment impact over time.</a:t>
            </a:r>
            <a:endParaRPr lang="en-US" sz="2400" dirty="0"/>
          </a:p>
        </p:txBody>
      </p:sp>
      <p:sp>
        <p:nvSpPr>
          <p:cNvPr id="16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7" name="Visit website">
            <a:hlinkClick r:id="rId9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8" name="Program"/>
          <p:cNvSpPr/>
          <p:nvPr/>
        </p:nvSpPr>
        <p:spPr>
          <a:xfrm>
            <a:off x="15533687" y="81534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endParaRPr lang="en-US" sz="3200" dirty="0"/>
          </a:p>
        </p:txBody>
      </p:sp>
      <p:sp>
        <p:nvSpPr>
          <p:cNvPr id="19" name="Project"/>
          <p:cNvSpPr/>
          <p:nvPr/>
        </p:nvSpPr>
        <p:spPr>
          <a:xfrm>
            <a:off x="20486687" y="87630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0" name="Project"/>
          <p:cNvSpPr/>
          <p:nvPr/>
        </p:nvSpPr>
        <p:spPr>
          <a:xfrm>
            <a:off x="13565187" y="112649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1" name="Project"/>
          <p:cNvSpPr/>
          <p:nvPr/>
        </p:nvSpPr>
        <p:spPr>
          <a:xfrm>
            <a:off x="17502187" y="112649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2" name="Idea"/>
          <p:cNvSpPr/>
          <p:nvPr/>
        </p:nvSpPr>
        <p:spPr>
          <a:xfrm>
            <a:off x="11596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Idea</a:t>
            </a:r>
            <a:endParaRPr lang="en-US" sz="3200" dirty="0"/>
          </a:p>
        </p:txBody>
      </p:sp>
      <p:sp>
        <p:nvSpPr>
          <p:cNvPr id="23" name="Demand"/>
          <p:cNvSpPr/>
          <p:nvPr/>
        </p:nvSpPr>
        <p:spPr>
          <a:xfrm>
            <a:off x="15533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endParaRPr lang="en-US" sz="3200" dirty="0"/>
          </a:p>
        </p:txBody>
      </p:sp>
      <p:sp>
        <p:nvSpPr>
          <p:cNvPr id="24" name="Initiative"/>
          <p:cNvSpPr/>
          <p:nvPr/>
        </p:nvSpPr>
        <p:spPr>
          <a:xfrm>
            <a:off x="19470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Initiative</a:t>
            </a:r>
            <a:endParaRPr lang="en-US" sz="3200" dirty="0"/>
          </a:p>
        </p:txBody>
      </p:sp>
      <p:sp>
        <p:nvSpPr>
          <p:cNvPr id="25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08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876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Project D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70529" y="4159338"/>
            <a:ext cx="7276925" cy="7276929"/>
          </a:xfrm>
          <a:prstGeom prst="rect">
            <a:avLst/>
          </a:prstGeom>
        </p:spPr>
      </p:pic>
      <p:pic>
        <p:nvPicPr>
          <p:cNvPr id="5" name="Project C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949481" y="4338292"/>
            <a:ext cx="6919015" cy="6919009"/>
          </a:xfrm>
          <a:prstGeom prst="rect">
            <a:avLst/>
          </a:prstGeom>
        </p:spPr>
      </p:pic>
      <p:pic>
        <p:nvPicPr>
          <p:cNvPr id="6" name="Project B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92590" y="4081413"/>
            <a:ext cx="7432763" cy="7432787"/>
          </a:xfrm>
          <a:prstGeom prst="rect">
            <a:avLst/>
          </a:prstGeom>
        </p:spPr>
      </p:pic>
      <p:pic>
        <p:nvPicPr>
          <p:cNvPr id="7" name="Project A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720731" y="4109568"/>
            <a:ext cx="7376521" cy="7376497"/>
          </a:xfrm>
          <a:prstGeom prst="rect">
            <a:avLst/>
          </a:prstGeom>
        </p:spPr>
      </p:pic>
      <p:sp>
        <p:nvSpPr>
          <p:cNvPr id="8" name="ProgramManagement"/>
          <p:cNvSpPr/>
          <p:nvPr/>
        </p:nvSpPr>
        <p:spPr>
          <a:xfrm>
            <a:off x="763588" y="762000"/>
            <a:ext cx="15849600" cy="2635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r>
              <a:rPr lang="en-US" sz="8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 Management </a:t>
            </a:r>
            <a:endParaRPr lang="en-US" sz="8000" dirty="0"/>
          </a:p>
        </p:txBody>
      </p:sp>
      <p:sp>
        <p:nvSpPr>
          <p:cNvPr id="9" name="Unify program delivery into one intelligent framework"/>
          <p:cNvSpPr/>
          <p:nvPr/>
        </p:nvSpPr>
        <p:spPr>
          <a:xfrm>
            <a:off x="763587" y="2159001"/>
            <a:ext cx="9753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Unify program delivery into one intelligent framework</a:t>
            </a:r>
            <a:endParaRPr lang="en-US" sz="3200" dirty="0"/>
          </a:p>
        </p:txBody>
      </p:sp>
      <p:sp>
        <p:nvSpPr>
          <p:cNvPr id="10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1" name="Visit website">
            <a:hlinkClick r:id="rId13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2" name="Specialized in EPPM Delivery"/>
          <p:cNvSpPr/>
          <p:nvPr/>
        </p:nvSpPr>
        <p:spPr>
          <a:xfrm>
            <a:off x="14162088" y="61341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Strategic Integration across Portfolio Projects</a:t>
            </a:r>
            <a:endParaRPr lang="en-US" sz="2400" dirty="0"/>
          </a:p>
        </p:txBody>
      </p:sp>
      <p:sp>
        <p:nvSpPr>
          <p:cNvPr id="13" name="Define strategies perspectives objectives and KPIs with configurable weightings to reflect organizational priorities"/>
          <p:cNvSpPr/>
          <p:nvPr/>
        </p:nvSpPr>
        <p:spPr>
          <a:xfrm>
            <a:off x="14162088" y="6667500"/>
            <a:ext cx="80899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Structure multiple projects into coherent programs that advance shared strategic outcomes.</a:t>
            </a:r>
            <a:endParaRPr lang="en-US" sz="2000" dirty="0"/>
          </a:p>
        </p:txBody>
      </p:sp>
      <p:sp>
        <p:nvSpPr>
          <p:cNvPr id="14" name="Specialized in EPPM Delivery"/>
          <p:cNvSpPr/>
          <p:nvPr/>
        </p:nvSpPr>
        <p:spPr>
          <a:xfrm>
            <a:off x="14162088" y="84963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Cross-Project Governance &amp; Dependency Control</a:t>
            </a:r>
            <a:endParaRPr lang="en-US" sz="2400" dirty="0"/>
          </a:p>
        </p:txBody>
      </p:sp>
      <p:sp>
        <p:nvSpPr>
          <p:cNvPr id="15" name="Define strategies perspectives objectives and KPIs with configurable weightings to reflect organizational priorities"/>
          <p:cNvSpPr/>
          <p:nvPr/>
        </p:nvSpPr>
        <p:spPr>
          <a:xfrm>
            <a:off x="14162088" y="9029700"/>
            <a:ext cx="808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Manage interdependencies, consolidated risks, issues, and milestone alignment in a single governed environment.</a:t>
            </a:r>
            <a:endParaRPr lang="en-US" sz="2000" dirty="0"/>
          </a:p>
        </p:txBody>
      </p:sp>
      <p:sp>
        <p:nvSpPr>
          <p:cNvPr id="16" name="Specialized in EPPM Delivery"/>
          <p:cNvSpPr/>
          <p:nvPr/>
        </p:nvSpPr>
        <p:spPr>
          <a:xfrm>
            <a:off x="14162088" y="105029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Real-Time Program Performance Insight</a:t>
            </a:r>
            <a:endParaRPr lang="en-US" sz="2400" dirty="0"/>
          </a:p>
        </p:txBody>
      </p:sp>
      <p:sp>
        <p:nvSpPr>
          <p:cNvPr id="17" name="Define strategies perspectives objectives and KPIs with configurable weightings to reflect organizational priorities"/>
          <p:cNvSpPr/>
          <p:nvPr/>
        </p:nvSpPr>
        <p:spPr>
          <a:xfrm>
            <a:off x="14162088" y="11036300"/>
            <a:ext cx="808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Monitor financials, schedules, benefits, and delivery progress holistically to support informed decision-making.</a:t>
            </a:r>
            <a:endParaRPr lang="en-US" sz="2000" dirty="0"/>
          </a:p>
        </p:txBody>
      </p:sp>
      <p:sp>
        <p:nvSpPr>
          <p:cNvPr id="18" name="Program"/>
          <p:cNvSpPr/>
          <p:nvPr/>
        </p:nvSpPr>
        <p:spPr>
          <a:xfrm>
            <a:off x="6580186" y="7454901"/>
            <a:ext cx="369411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000"/>
              </a:lnSpc>
            </a:pPr>
            <a:r>
              <a:rPr lang="en-US" sz="4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endParaRPr lang="en-US" sz="4000" dirty="0"/>
          </a:p>
        </p:txBody>
      </p:sp>
      <p:sp>
        <p:nvSpPr>
          <p:cNvPr id="19" name="Risks"/>
          <p:cNvSpPr/>
          <p:nvPr/>
        </p:nvSpPr>
        <p:spPr>
          <a:xfrm>
            <a:off x="1250302" y="6769101"/>
            <a:ext cx="1113486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Risks</a:t>
            </a:r>
            <a:endParaRPr lang="en-US" sz="2800" dirty="0"/>
          </a:p>
        </p:txBody>
      </p:sp>
      <p:sp>
        <p:nvSpPr>
          <p:cNvPr id="20" name="Risks"/>
          <p:cNvSpPr/>
          <p:nvPr/>
        </p:nvSpPr>
        <p:spPr>
          <a:xfrm>
            <a:off x="700087" y="8521701"/>
            <a:ext cx="17272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Milestones</a:t>
            </a:r>
            <a:endParaRPr lang="en-US" sz="2800" dirty="0"/>
          </a:p>
        </p:txBody>
      </p:sp>
      <p:sp>
        <p:nvSpPr>
          <p:cNvPr id="21" name="Risks"/>
          <p:cNvSpPr/>
          <p:nvPr/>
        </p:nvSpPr>
        <p:spPr>
          <a:xfrm>
            <a:off x="1250302" y="10325101"/>
            <a:ext cx="1875485" cy="442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Financials</a:t>
            </a:r>
            <a:endParaRPr lang="en-US" sz="2800" dirty="0"/>
          </a:p>
        </p:txBody>
      </p:sp>
      <p:sp>
        <p:nvSpPr>
          <p:cNvPr id="22" name="Risks"/>
          <p:cNvSpPr/>
          <p:nvPr/>
        </p:nvSpPr>
        <p:spPr>
          <a:xfrm>
            <a:off x="3049587" y="11925301"/>
            <a:ext cx="1295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Benefits</a:t>
            </a:r>
            <a:endParaRPr lang="en-US" sz="2800" dirty="0"/>
          </a:p>
        </p:txBody>
      </p:sp>
      <p:sp>
        <p:nvSpPr>
          <p:cNvPr id="23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172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40499c-8a5f-4a20-a685-2257474ca56c">
      <Terms xmlns="http://schemas.microsoft.com/office/infopath/2007/PartnerControls"/>
    </lcf76f155ced4ddcb4097134ff3c332f>
    <TaxCatchAll xmlns="4da312e9-6bdd-4d61-9652-ba8a3e684683" xsi:nil="true"/>
    <_dlc_DocId xmlns="4da312e9-6bdd-4d61-9652-ba8a3e684683">VNTECH-653049640-466</_dlc_DocId>
    <_dlc_DocIdUrl xmlns="4da312e9-6bdd-4d61-9652-ba8a3e684683">
      <Url>https://vn3xt.sharepoint.com/sites/operations/_layouts/15/DocIdRedir.aspx?ID=VNTECH-653049640-466</Url>
      <Description>VNTECH-653049640-466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A5AF1E76DD3C41845CE51DBA76FD34" ma:contentTypeVersion="15" ma:contentTypeDescription="Create a new document." ma:contentTypeScope="" ma:versionID="61a7fa4a6621422f78200c1ce3cf5272">
  <xsd:schema xmlns:xsd="http://www.w3.org/2001/XMLSchema" xmlns:xs="http://www.w3.org/2001/XMLSchema" xmlns:p="http://schemas.microsoft.com/office/2006/metadata/properties" xmlns:ns2="4da312e9-6bdd-4d61-9652-ba8a3e684683" xmlns:ns3="dc40499c-8a5f-4a20-a685-2257474ca56c" targetNamespace="http://schemas.microsoft.com/office/2006/metadata/properties" ma:root="true" ma:fieldsID="22b77327983110a8a9238e89213e834c" ns2:_="" ns3:_="">
    <xsd:import namespace="4da312e9-6bdd-4d61-9652-ba8a3e684683"/>
    <xsd:import namespace="dc40499c-8a5f-4a20-a685-2257474ca5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312e9-6bdd-4d61-9652-ba8a3e6846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f6a38679-ad42-48a0-8a9e-56be36e0f054}" ma:internalName="TaxCatchAll" ma:showField="CatchAllData" ma:web="4da312e9-6bdd-4d61-9652-ba8a3e684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0499c-8a5f-4a20-a685-2257474ca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9cf3f01-0340-4ec1-9fa5-33ba55aa85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44C4C3-1229-45BA-80B5-B0AAF2312CD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A67ED59-4ED2-4577-BADA-D1465D40EE96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da312e9-6bdd-4d61-9652-ba8a3e684683"/>
    <ds:schemaRef ds:uri="http://purl.org/dc/dcmitype/"/>
    <ds:schemaRef ds:uri="http://schemas.openxmlformats.org/package/2006/metadata/core-properties"/>
    <ds:schemaRef ds:uri="dc40499c-8a5f-4a20-a685-2257474ca56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3BF6754-2F5B-4539-8CB2-4938B9C8D4B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27987E6-0854-4E90-8487-ED6DCC6CF1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a312e9-6bdd-4d61-9652-ba8a3e684683"/>
    <ds:schemaRef ds:uri="dc40499c-8a5f-4a20-a685-2257474ca5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1785</Words>
  <Application>Microsoft Office PowerPoint</Application>
  <PresentationFormat>Custom</PresentationFormat>
  <Paragraphs>503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CA SaygonTextTrial Bold</vt:lpstr>
      <vt:lpstr>CA SaygonTextTrial Medium</vt:lpstr>
      <vt:lpstr>CA SaygonTextTrial Regular</vt:lpstr>
      <vt:lpstr>CA SaygonTextTrial Semibold</vt:lpstr>
      <vt:lpstr>Cabin Bold</vt:lpstr>
      <vt:lpstr>Cabin Medium</vt:lpstr>
      <vt:lpstr>Cabin Regular</vt:lpstr>
      <vt:lpstr>Cabin SemiBold</vt:lpstr>
      <vt:lpstr>Calibri</vt:lpstr>
      <vt:lpstr>Futura Medium</vt:lpstr>
      <vt:lpstr>Inter Regular</vt:lpstr>
      <vt:lpstr>Segoe UI</vt:lpstr>
      <vt:lpstr>Segoe UI Regular</vt:lpstr>
      <vt:lpstr>Segoe UI Semibold</vt:lpstr>
      <vt:lpstr>Segoe UI Variable Regular</vt:lpstr>
      <vt:lpstr>Segoe UI Variable Semibold Text</vt:lpstr>
      <vt:lpstr>TT Wellingtons Trl Bold</vt:lpstr>
      <vt:lpstr>TT Wellingtons Trl DemiBold</vt:lpstr>
      <vt:lpstr>TT Wellingtons Trl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VNEXT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VNEXT PxM for Microsoft and Distributors</dc:title>
  <dc:subject>VNEXT PxM for Microsoft and Distributors</dc:subject>
  <dc:creator>VNEXT Technologies</dc:creator>
  <cp:lastModifiedBy>Riwa Kabbani</cp:lastModifiedBy>
  <cp:revision>11</cp:revision>
  <dcterms:created xsi:type="dcterms:W3CDTF">2025-11-20T13:02:29Z</dcterms:created>
  <dcterms:modified xsi:type="dcterms:W3CDTF">2026-02-12T11:57:12Z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0x010100E8A5AF1E76DD3C41845CE51DBA76FD34</vt:lpwstr>
  </property>
  <property fmtid="{D5CDD505-2E9C-101B-9397-08002B2CF9AE}" pid="3" name="_dlc_DocIdItemGuid">
    <vt:lpwstr>6bef79cb-4d80-4e5c-922f-d31831c707e2</vt:lpwstr>
  </property>
  <property fmtid="{D5CDD505-2E9C-101B-9397-08002B2CF9AE}" pid="4" name="MediaServiceImageTags">
    <vt:lpwstr/>
  </property>
</Properties>
</file>